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14"/>
  </p:notesMasterIdLst>
  <p:sldIdLst>
    <p:sldId id="344" r:id="rId2"/>
    <p:sldId id="441" r:id="rId3"/>
    <p:sldId id="443" r:id="rId4"/>
    <p:sldId id="447" r:id="rId5"/>
    <p:sldId id="442" r:id="rId6"/>
    <p:sldId id="446" r:id="rId7"/>
    <p:sldId id="445" r:id="rId8"/>
    <p:sldId id="440" r:id="rId9"/>
    <p:sldId id="448" r:id="rId10"/>
    <p:sldId id="449" r:id="rId11"/>
    <p:sldId id="450" r:id="rId12"/>
    <p:sldId id="451"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44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44" autoAdjust="0"/>
    <p:restoredTop sz="81628" autoAdjust="0"/>
  </p:normalViewPr>
  <p:slideViewPr>
    <p:cSldViewPr snapToGrid="0">
      <p:cViewPr varScale="1">
        <p:scale>
          <a:sx n="71" d="100"/>
          <a:sy n="71" d="100"/>
        </p:scale>
        <p:origin x="108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Minimum</c:v>
                </c:pt>
              </c:strCache>
            </c:strRef>
          </c:tx>
          <c:spPr>
            <a:solidFill>
              <a:schemeClr val="accent1"/>
            </a:solidFill>
            <a:ln>
              <a:solidFill>
                <a:schemeClr val="accent6">
                  <a:lumMod val="60000"/>
                  <a:lumOff val="40000"/>
                </a:schemeClr>
              </a:solidFill>
            </a:ln>
            <a:effectLst/>
          </c:spPr>
          <c:invertIfNegative val="0"/>
          <c:cat>
            <c:strRef>
              <c:f>Sheet1!$A$2:$A$5</c:f>
              <c:strCache>
                <c:ptCount val="4"/>
                <c:pt idx="0">
                  <c:v>100 Million</c:v>
                </c:pt>
                <c:pt idx="1">
                  <c:v>200 Million</c:v>
                </c:pt>
                <c:pt idx="2">
                  <c:v>300 Million</c:v>
                </c:pt>
                <c:pt idx="3">
                  <c:v>400 Million</c:v>
                </c:pt>
              </c:strCache>
            </c:strRef>
          </c:cat>
          <c:val>
            <c:numRef>
              <c:f>Sheet1!$B$2:$B$5</c:f>
              <c:numCache>
                <c:formatCode>General</c:formatCode>
                <c:ptCount val="4"/>
                <c:pt idx="0">
                  <c:v>300</c:v>
                </c:pt>
                <c:pt idx="1">
                  <c:v>600</c:v>
                </c:pt>
                <c:pt idx="2">
                  <c:v>900</c:v>
                </c:pt>
                <c:pt idx="3">
                  <c:v>1200</c:v>
                </c:pt>
              </c:numCache>
            </c:numRef>
          </c:val>
          <c:extLst>
            <c:ext xmlns:c16="http://schemas.microsoft.com/office/drawing/2014/chart" uri="{C3380CC4-5D6E-409C-BE32-E72D297353CC}">
              <c16:uniqueId val="{00000000-C62F-4701-AE37-DD978FE9B4DC}"/>
            </c:ext>
          </c:extLst>
        </c:ser>
        <c:ser>
          <c:idx val="1"/>
          <c:order val="1"/>
          <c:tx>
            <c:strRef>
              <c:f>Sheet1!$C$1</c:f>
              <c:strCache>
                <c:ptCount val="1"/>
                <c:pt idx="0">
                  <c:v>Maximum</c:v>
                </c:pt>
              </c:strCache>
            </c:strRef>
          </c:tx>
          <c:spPr>
            <a:solidFill>
              <a:schemeClr val="accent5">
                <a:lumMod val="20000"/>
                <a:lumOff val="80000"/>
              </a:schemeClr>
            </a:solidFill>
            <a:ln>
              <a:noFill/>
            </a:ln>
            <a:effectLst/>
          </c:spPr>
          <c:invertIfNegative val="0"/>
          <c:cat>
            <c:strRef>
              <c:f>Sheet1!$A$2:$A$5</c:f>
              <c:strCache>
                <c:ptCount val="4"/>
                <c:pt idx="0">
                  <c:v>100 Million</c:v>
                </c:pt>
                <c:pt idx="1">
                  <c:v>200 Million</c:v>
                </c:pt>
                <c:pt idx="2">
                  <c:v>300 Million</c:v>
                </c:pt>
                <c:pt idx="3">
                  <c:v>400 Million</c:v>
                </c:pt>
              </c:strCache>
            </c:strRef>
          </c:cat>
          <c:val>
            <c:numRef>
              <c:f>Sheet1!$C$2:$C$5</c:f>
              <c:numCache>
                <c:formatCode>General</c:formatCode>
                <c:ptCount val="4"/>
                <c:pt idx="0">
                  <c:v>1000</c:v>
                </c:pt>
                <c:pt idx="1">
                  <c:v>2000</c:v>
                </c:pt>
                <c:pt idx="2">
                  <c:v>3000</c:v>
                </c:pt>
                <c:pt idx="3">
                  <c:v>4000</c:v>
                </c:pt>
              </c:numCache>
            </c:numRef>
          </c:val>
          <c:extLst>
            <c:ext xmlns:c16="http://schemas.microsoft.com/office/drawing/2014/chart" uri="{C3380CC4-5D6E-409C-BE32-E72D297353CC}">
              <c16:uniqueId val="{00000001-C62F-4701-AE37-DD978FE9B4DC}"/>
            </c:ext>
          </c:extLst>
        </c:ser>
        <c:dLbls>
          <c:showLegendKey val="0"/>
          <c:showVal val="0"/>
          <c:showCatName val="0"/>
          <c:showSerName val="0"/>
          <c:showPercent val="0"/>
          <c:showBubbleSize val="0"/>
        </c:dLbls>
        <c:gapWidth val="182"/>
        <c:axId val="390678751"/>
        <c:axId val="390675423"/>
      </c:barChart>
      <c:catAx>
        <c:axId val="3906787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675423"/>
        <c:crosses val="autoZero"/>
        <c:auto val="1"/>
        <c:lblAlgn val="ctr"/>
        <c:lblOffset val="100"/>
        <c:noMultiLvlLbl val="0"/>
      </c:catAx>
      <c:valAx>
        <c:axId val="39067542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9067875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08BEEB-AF1D-4325-B4CF-C392CE335FCD}" type="datetimeFigureOut">
              <a:rPr lang="en-US" smtClean="0"/>
              <a:t>10/11/2021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1C05F1-86CB-4BDE-AA54-AE1940B145A2}" type="slidenum">
              <a:rPr lang="en-US" smtClean="0"/>
              <a:t>‹#›</a:t>
            </a:fld>
            <a:endParaRPr lang="en-US"/>
          </a:p>
        </p:txBody>
      </p:sp>
    </p:spTree>
    <p:extLst>
      <p:ext uri="{BB962C8B-B14F-4D97-AF65-F5344CB8AC3E}">
        <p14:creationId xmlns:p14="http://schemas.microsoft.com/office/powerpoint/2010/main" val="15508098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DC1C05F1-86CB-4BDE-AA54-AE1940B145A2}" type="slidenum">
              <a:rPr lang="en-US" smtClean="0"/>
              <a:t>4</a:t>
            </a:fld>
            <a:endParaRPr lang="en-US"/>
          </a:p>
        </p:txBody>
      </p:sp>
    </p:spTree>
    <p:extLst>
      <p:ext uri="{BB962C8B-B14F-4D97-AF65-F5344CB8AC3E}">
        <p14:creationId xmlns:p14="http://schemas.microsoft.com/office/powerpoint/2010/main" val="980350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DC1C05F1-86CB-4BDE-AA54-AE1940B145A2}" type="slidenum">
              <a:rPr lang="en-US" smtClean="0"/>
              <a:t>5</a:t>
            </a:fld>
            <a:endParaRPr lang="en-US"/>
          </a:p>
        </p:txBody>
      </p:sp>
    </p:spTree>
    <p:extLst>
      <p:ext uri="{BB962C8B-B14F-4D97-AF65-F5344CB8AC3E}">
        <p14:creationId xmlns:p14="http://schemas.microsoft.com/office/powerpoint/2010/main" val="38981734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기본_제목 슬라이드">
    <p:spTree>
      <p:nvGrpSpPr>
        <p:cNvPr id="1" name=""/>
        <p:cNvGrpSpPr/>
        <p:nvPr/>
      </p:nvGrpSpPr>
      <p:grpSpPr>
        <a:xfrm>
          <a:off x="0" y="0"/>
          <a:ext cx="0" cy="0"/>
          <a:chOff x="0" y="0"/>
          <a:chExt cx="0" cy="0"/>
        </a:xfrm>
      </p:grpSpPr>
      <p:sp>
        <p:nvSpPr>
          <p:cNvPr id="8" name="제목 1"/>
          <p:cNvSpPr>
            <a:spLocks noGrp="1"/>
          </p:cNvSpPr>
          <p:nvPr>
            <p:ph type="title" hasCustomPrompt="1"/>
          </p:nvPr>
        </p:nvSpPr>
        <p:spPr>
          <a:xfrm>
            <a:off x="336551" y="167504"/>
            <a:ext cx="10463972" cy="596847"/>
          </a:xfrm>
          <a:prstGeom prst="rect">
            <a:avLst/>
          </a:prstGeom>
        </p:spPr>
        <p:txBody>
          <a:bodyPr lIns="68572" tIns="34286" rIns="68572" bIns="34286" anchor="ctr" anchorCtr="0">
            <a:noAutofit/>
          </a:bodyPr>
          <a:lstStyle>
            <a:lvl1pPr algn="l">
              <a:defRPr sz="3733" b="1" spc="57" baseline="0">
                <a:solidFill>
                  <a:schemeClr val="tx1">
                    <a:alpha val="99000"/>
                  </a:schemeClr>
                </a:solidFill>
                <a:latin typeface="Calibri" panose="020F0502020204030204" pitchFamily="34" charset="0"/>
                <a:ea typeface="맑은 고딕" pitchFamily="50" charset="-127"/>
              </a:defRPr>
            </a:lvl1pPr>
          </a:lstStyle>
          <a:p>
            <a:r>
              <a:rPr lang="en-US" altLang="ko-KR" dirty="0" smtClean="0"/>
              <a:t>Heading…</a:t>
            </a:r>
            <a:endParaRPr lang="ko-KR" altLang="en-US" dirty="0"/>
          </a:p>
        </p:txBody>
      </p:sp>
      <p:sp>
        <p:nvSpPr>
          <p:cNvPr id="7" name="내용 개체 틀 2"/>
          <p:cNvSpPr>
            <a:spLocks noGrp="1"/>
          </p:cNvSpPr>
          <p:nvPr>
            <p:ph idx="1" hasCustomPrompt="1"/>
          </p:nvPr>
        </p:nvSpPr>
        <p:spPr>
          <a:xfrm>
            <a:off x="336552" y="1039248"/>
            <a:ext cx="11614601" cy="5348768"/>
          </a:xfrm>
          <a:prstGeom prst="rect">
            <a:avLst/>
          </a:prstGeom>
        </p:spPr>
        <p:txBody>
          <a:bodyPr lIns="77925" tIns="0" rIns="77925" bIns="38963">
            <a:noAutofit/>
          </a:bodyPr>
          <a:lstStyle>
            <a:lvl1pPr marL="355591" marR="0" indent="-355591" algn="l" defTabSz="1038977" rtl="0" eaLnBrk="0" fontAlgn="auto" latinLnBrk="0" hangingPunct="0">
              <a:lnSpc>
                <a:spcPct val="140000"/>
              </a:lnSpc>
              <a:spcBef>
                <a:spcPts val="400"/>
              </a:spcBef>
              <a:spcAft>
                <a:spcPts val="400"/>
              </a:spcAft>
              <a:buClr>
                <a:srgbClr val="002060"/>
              </a:buClr>
              <a:buSzPct val="100000"/>
              <a:buFont typeface="Wingdings" pitchFamily="2" charset="2"/>
              <a:buBlip>
                <a:blip r:embed="rId2"/>
              </a:buBlip>
              <a:tabLst>
                <a:tab pos="411262" algn="l"/>
              </a:tabLst>
              <a:defRPr lang="en-US" altLang="ko-KR" sz="2667" b="0" kern="1200" baseline="0">
                <a:solidFill>
                  <a:srgbClr val="000000">
                    <a:alpha val="99000"/>
                  </a:srgbClr>
                </a:solidFill>
                <a:latin typeface="+mn-lt"/>
                <a:ea typeface="맑은 고딕" pitchFamily="50" charset="-127"/>
                <a:cs typeface="+mn-cs"/>
                <a:sym typeface="Wingdings" pitchFamily="2" charset="2"/>
              </a:defRPr>
            </a:lvl1pPr>
            <a:lvl2pPr marL="505058" indent="-202023" latinLnBrk="0">
              <a:lnSpc>
                <a:spcPct val="100000"/>
              </a:lnSpc>
              <a:spcBef>
                <a:spcPts val="400"/>
              </a:spcBef>
              <a:spcAft>
                <a:spcPts val="400"/>
              </a:spcAft>
              <a:buFont typeface="맑은 고딕" pitchFamily="50" charset="-127"/>
              <a:buChar char="-"/>
              <a:defRPr sz="2133" b="0" baseline="0">
                <a:solidFill>
                  <a:srgbClr val="000000">
                    <a:alpha val="99000"/>
                  </a:srgbClr>
                </a:solidFill>
                <a:latin typeface="Calibri" panose="020F0502020204030204" pitchFamily="34" charset="0"/>
                <a:ea typeface="맑은 고딕" pitchFamily="50" charset="-127"/>
              </a:defRPr>
            </a:lvl2pPr>
            <a:lvl3pPr marL="707081" indent="-202023" latinLnBrk="0">
              <a:lnSpc>
                <a:spcPct val="100000"/>
              </a:lnSpc>
              <a:spcBef>
                <a:spcPts val="400"/>
              </a:spcBef>
              <a:spcAft>
                <a:spcPts val="400"/>
              </a:spcAft>
              <a:defRPr sz="1867" baseline="0">
                <a:solidFill>
                  <a:srgbClr val="000000">
                    <a:alpha val="99000"/>
                  </a:srgbClr>
                </a:solidFill>
                <a:latin typeface="Calibri" panose="020F0502020204030204" pitchFamily="34" charset="0"/>
                <a:ea typeface="맑은 고딕" pitchFamily="50" charset="-127"/>
              </a:defRPr>
            </a:lvl3pPr>
            <a:lvl4pPr marL="811700" indent="-173162" latinLnBrk="0">
              <a:lnSpc>
                <a:spcPct val="100000"/>
              </a:lnSpc>
              <a:spcBef>
                <a:spcPts val="400"/>
              </a:spcBef>
              <a:spcAft>
                <a:spcPts val="400"/>
              </a:spcAft>
              <a:buFont typeface="맑은 고딕" pitchFamily="50" charset="-127"/>
              <a:buChar char="-"/>
              <a:defRPr sz="1600" baseline="0">
                <a:solidFill>
                  <a:srgbClr val="000000">
                    <a:alpha val="99000"/>
                  </a:srgbClr>
                </a:solidFill>
                <a:latin typeface="Calibri" panose="020F0502020204030204" pitchFamily="34" charset="0"/>
                <a:ea typeface="맑은 고딕" pitchFamily="50" charset="-127"/>
              </a:defRPr>
            </a:lvl4pPr>
            <a:lvl5pPr marL="1020938" indent="-164144" latinLnBrk="0">
              <a:lnSpc>
                <a:spcPct val="100000"/>
              </a:lnSpc>
              <a:spcBef>
                <a:spcPts val="400"/>
              </a:spcBef>
              <a:spcAft>
                <a:spcPts val="400"/>
              </a:spcAft>
              <a:defRPr sz="1333" baseline="0">
                <a:solidFill>
                  <a:srgbClr val="000000">
                    <a:alpha val="99000"/>
                  </a:srgbClr>
                </a:solidFill>
                <a:latin typeface="Calibri" panose="020F0502020204030204" pitchFamily="34" charset="0"/>
                <a:ea typeface="맑은 고딕" pitchFamily="50" charset="-127"/>
              </a:defRPr>
            </a:lvl5pPr>
          </a:lstStyle>
          <a:p>
            <a:pPr marL="266700" indent="-266700" eaLnBrk="0" latinLnBrk="0" hangingPunct="0">
              <a:lnSpc>
                <a:spcPct val="140000"/>
              </a:lnSpc>
              <a:buSzPct val="100000"/>
              <a:buBlip>
                <a:blip r:embed="rId2"/>
              </a:buBlip>
              <a:defRPr/>
            </a:pPr>
            <a:r>
              <a:rPr lang="en-US" altLang="ko-KR" b="1" kern="0" dirty="0" smtClean="0">
                <a:solidFill>
                  <a:srgbClr val="000000"/>
                </a:solidFill>
                <a:latin typeface="+mn-ea"/>
                <a:sym typeface="Wingdings" pitchFamily="2" charset="2"/>
              </a:rPr>
              <a:t>Bullet 1</a:t>
            </a:r>
            <a:endParaRPr lang="en-US" altLang="ko-KR" b="1" kern="0" dirty="0">
              <a:solidFill>
                <a:srgbClr val="000000"/>
              </a:solidFill>
              <a:latin typeface="+mn-ea"/>
              <a:sym typeface="Wingdings" pitchFamily="2" charset="2"/>
            </a:endParaRPr>
          </a:p>
          <a:p>
            <a:pPr lvl="1"/>
            <a:r>
              <a:rPr lang="en-US" altLang="ko-KR" dirty="0" smtClean="0"/>
              <a:t>Bullet 2</a:t>
            </a:r>
            <a:endParaRPr lang="ko-KR" altLang="en-US" dirty="0"/>
          </a:p>
          <a:p>
            <a:pPr lvl="2"/>
            <a:r>
              <a:rPr lang="en-US" altLang="ko-KR" dirty="0" smtClean="0"/>
              <a:t>Bullet 3</a:t>
            </a:r>
            <a:endParaRPr lang="ko-KR" altLang="en-US" dirty="0"/>
          </a:p>
          <a:p>
            <a:pPr lvl="3"/>
            <a:r>
              <a:rPr lang="en-US" altLang="ko-KR" dirty="0" smtClean="0"/>
              <a:t>Bullet 4</a:t>
            </a:r>
            <a:endParaRPr lang="ko-KR" altLang="en-US" dirty="0"/>
          </a:p>
          <a:p>
            <a:pPr lvl="4"/>
            <a:r>
              <a:rPr lang="en-US" altLang="ko-KR" dirty="0" smtClean="0"/>
              <a:t>Bullet 5</a:t>
            </a:r>
            <a:endParaRPr lang="ko-KR" altLang="en-US" dirty="0"/>
          </a:p>
        </p:txBody>
      </p:sp>
      <p:sp>
        <p:nvSpPr>
          <p:cNvPr id="10" name="Text Box 5"/>
          <p:cNvSpPr txBox="1">
            <a:spLocks noChangeArrowheads="1"/>
          </p:cNvSpPr>
          <p:nvPr/>
        </p:nvSpPr>
        <p:spPr bwMode="auto">
          <a:xfrm>
            <a:off x="11679349" y="6591481"/>
            <a:ext cx="450523" cy="268355"/>
          </a:xfrm>
          <a:prstGeom prst="rect">
            <a:avLst/>
          </a:prstGeom>
          <a:noFill/>
          <a:ln w="9525">
            <a:noFill/>
            <a:miter lim="800000"/>
            <a:headEnd/>
            <a:tailEnd/>
          </a:ln>
          <a:effectLst/>
        </p:spPr>
        <p:txBody>
          <a:bodyPr wrap="square" lIns="0" tIns="41440" rIns="0" bIns="41440">
            <a:spAutoFit/>
          </a:bodyPr>
          <a:lstStyle>
            <a:lvl1pPr defTabSz="957263" eaLnBrk="0" hangingPunct="0">
              <a:defRPr kumimoji="1">
                <a:solidFill>
                  <a:schemeClr val="tx1"/>
                </a:solidFill>
                <a:latin typeface="Arial" charset="0"/>
                <a:ea typeface="굴림" pitchFamily="50" charset="-127"/>
              </a:defRPr>
            </a:lvl1pPr>
            <a:lvl2pPr marL="742950" indent="-285750" defTabSz="957263" eaLnBrk="0" hangingPunct="0">
              <a:defRPr kumimoji="1">
                <a:solidFill>
                  <a:schemeClr val="tx1"/>
                </a:solidFill>
                <a:latin typeface="Arial" charset="0"/>
                <a:ea typeface="굴림" pitchFamily="50" charset="-127"/>
              </a:defRPr>
            </a:lvl2pPr>
            <a:lvl3pPr marL="1143000" indent="-228600" defTabSz="957263" eaLnBrk="0" hangingPunct="0">
              <a:defRPr kumimoji="1">
                <a:solidFill>
                  <a:schemeClr val="tx1"/>
                </a:solidFill>
                <a:latin typeface="Arial" charset="0"/>
                <a:ea typeface="굴림" pitchFamily="50" charset="-127"/>
              </a:defRPr>
            </a:lvl3pPr>
            <a:lvl4pPr marL="1600200" indent="-228600" defTabSz="957263" eaLnBrk="0" hangingPunct="0">
              <a:defRPr kumimoji="1">
                <a:solidFill>
                  <a:schemeClr val="tx1"/>
                </a:solidFill>
                <a:latin typeface="Arial" charset="0"/>
                <a:ea typeface="굴림" pitchFamily="50" charset="-127"/>
              </a:defRPr>
            </a:lvl4pPr>
            <a:lvl5pPr marL="2057400" indent="-228600" defTabSz="957263" eaLnBrk="0" hangingPunct="0">
              <a:defRPr kumimoji="1">
                <a:solidFill>
                  <a:schemeClr val="tx1"/>
                </a:solidFill>
                <a:latin typeface="Arial" charset="0"/>
                <a:ea typeface="굴림" pitchFamily="50" charset="-127"/>
              </a:defRPr>
            </a:lvl5pPr>
            <a:lvl6pPr marL="2514600" indent="-228600" defTabSz="957263" eaLnBrk="0" fontAlgn="base" hangingPunct="0">
              <a:spcBef>
                <a:spcPct val="0"/>
              </a:spcBef>
              <a:spcAft>
                <a:spcPct val="0"/>
              </a:spcAft>
              <a:defRPr kumimoji="1">
                <a:solidFill>
                  <a:schemeClr val="tx1"/>
                </a:solidFill>
                <a:latin typeface="Arial" charset="0"/>
                <a:ea typeface="굴림" pitchFamily="50" charset="-127"/>
              </a:defRPr>
            </a:lvl6pPr>
            <a:lvl7pPr marL="2971800" indent="-228600" defTabSz="957263" eaLnBrk="0" fontAlgn="base" hangingPunct="0">
              <a:spcBef>
                <a:spcPct val="0"/>
              </a:spcBef>
              <a:spcAft>
                <a:spcPct val="0"/>
              </a:spcAft>
              <a:defRPr kumimoji="1">
                <a:solidFill>
                  <a:schemeClr val="tx1"/>
                </a:solidFill>
                <a:latin typeface="Arial" charset="0"/>
                <a:ea typeface="굴림" pitchFamily="50" charset="-127"/>
              </a:defRPr>
            </a:lvl7pPr>
            <a:lvl8pPr marL="3429000" indent="-228600" defTabSz="957263" eaLnBrk="0" fontAlgn="base" hangingPunct="0">
              <a:spcBef>
                <a:spcPct val="0"/>
              </a:spcBef>
              <a:spcAft>
                <a:spcPct val="0"/>
              </a:spcAft>
              <a:defRPr kumimoji="1">
                <a:solidFill>
                  <a:schemeClr val="tx1"/>
                </a:solidFill>
                <a:latin typeface="Arial" charset="0"/>
                <a:ea typeface="굴림" pitchFamily="50" charset="-127"/>
              </a:defRPr>
            </a:lvl8pPr>
            <a:lvl9pPr marL="3886200" indent="-228600" defTabSz="957263" eaLnBrk="0" fontAlgn="base" hangingPunct="0">
              <a:spcBef>
                <a:spcPct val="0"/>
              </a:spcBef>
              <a:spcAft>
                <a:spcPct val="0"/>
              </a:spcAft>
              <a:defRPr kumimoji="1">
                <a:solidFill>
                  <a:schemeClr val="tx1"/>
                </a:solidFill>
                <a:latin typeface="Arial" charset="0"/>
                <a:ea typeface="굴림" pitchFamily="50" charset="-127"/>
              </a:defRPr>
            </a:lvl9pPr>
          </a:lstStyle>
          <a:p>
            <a:pPr algn="r" eaLnBrk="1" hangingPunct="1">
              <a:defRPr/>
            </a:pPr>
            <a:fld id="{2E963571-07F4-403C-B728-654AA7503A0C}" type="slidenum">
              <a:rPr lang="ko-KR" altLang="en-US" sz="1200" baseline="0" smtClean="0">
                <a:solidFill>
                  <a:schemeClr val="tx1">
                    <a:lumMod val="65000"/>
                    <a:lumOff val="35000"/>
                    <a:alpha val="99000"/>
                  </a:schemeClr>
                </a:solidFill>
                <a:latin typeface="맑은 고딕" pitchFamily="50" charset="-127"/>
                <a:ea typeface="맑은 고딕" pitchFamily="50" charset="-127"/>
              </a:rPr>
              <a:pPr algn="r" eaLnBrk="1" hangingPunct="1">
                <a:defRPr/>
              </a:pPr>
              <a:t>‹#›</a:t>
            </a:fld>
            <a:endParaRPr lang="en-US" altLang="ko-KR" sz="1200" baseline="0" dirty="0">
              <a:solidFill>
                <a:schemeClr val="tx1">
                  <a:lumMod val="65000"/>
                  <a:lumOff val="35000"/>
                  <a:alpha val="99000"/>
                </a:schemeClr>
              </a:solidFill>
              <a:latin typeface="맑은 고딕" pitchFamily="50" charset="-127"/>
              <a:ea typeface="맑은 고딕" pitchFamily="50" charset="-127"/>
            </a:endParaRPr>
          </a:p>
        </p:txBody>
      </p:sp>
      <p:cxnSp>
        <p:nvCxnSpPr>
          <p:cNvPr id="6" name="직선 연결선 74"/>
          <p:cNvCxnSpPr/>
          <p:nvPr userDrawn="1"/>
        </p:nvCxnSpPr>
        <p:spPr bwMode="auto">
          <a:xfrm>
            <a:off x="0" y="795024"/>
            <a:ext cx="12192000" cy="0"/>
          </a:xfrm>
          <a:prstGeom prst="line">
            <a:avLst/>
          </a:prstGeom>
          <a:solidFill>
            <a:srgbClr val="0066FF"/>
          </a:solidFill>
          <a:ln w="19050" cap="flat" cmpd="sng" algn="ctr">
            <a:gradFill>
              <a:gsLst>
                <a:gs pos="50000">
                  <a:srgbClr val="7F7F7F"/>
                </a:gs>
                <a:gs pos="0">
                  <a:schemeClr val="bg1">
                    <a:lumMod val="85000"/>
                  </a:schemeClr>
                </a:gs>
                <a:gs pos="30000">
                  <a:schemeClr val="bg1">
                    <a:lumMod val="65000"/>
                  </a:schemeClr>
                </a:gs>
                <a:gs pos="70000">
                  <a:schemeClr val="bg1">
                    <a:lumMod val="65000"/>
                  </a:schemeClr>
                </a:gs>
                <a:gs pos="100000">
                  <a:schemeClr val="bg1">
                    <a:lumMod val="85000"/>
                  </a:schemeClr>
                </a:gs>
              </a:gsLst>
              <a:lin ang="10800000" scaled="0"/>
            </a:gradFill>
            <a:prstDash val="solid"/>
            <a:round/>
            <a:headEnd type="none" w="med" len="med"/>
            <a:tailEnd type="none" w="med" len="med"/>
          </a:ln>
          <a:effectLst/>
        </p:spPr>
      </p:cxnSp>
      <p:pic>
        <p:nvPicPr>
          <p:cNvPr id="9"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916839" y="255561"/>
            <a:ext cx="1116207" cy="33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6381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기본_본문_이미지_표">
    <p:spTree>
      <p:nvGrpSpPr>
        <p:cNvPr id="1" name=""/>
        <p:cNvGrpSpPr/>
        <p:nvPr/>
      </p:nvGrpSpPr>
      <p:grpSpPr>
        <a:xfrm>
          <a:off x="0" y="0"/>
          <a:ext cx="0" cy="0"/>
          <a:chOff x="0" y="0"/>
          <a:chExt cx="0" cy="0"/>
        </a:xfrm>
      </p:grpSpPr>
      <p:sp>
        <p:nvSpPr>
          <p:cNvPr id="8" name="제목 1"/>
          <p:cNvSpPr>
            <a:spLocks noGrp="1"/>
          </p:cNvSpPr>
          <p:nvPr>
            <p:ph type="title" hasCustomPrompt="1"/>
          </p:nvPr>
        </p:nvSpPr>
        <p:spPr>
          <a:xfrm>
            <a:off x="336551" y="167504"/>
            <a:ext cx="10463972" cy="596847"/>
          </a:xfrm>
          <a:prstGeom prst="rect">
            <a:avLst/>
          </a:prstGeom>
        </p:spPr>
        <p:txBody>
          <a:bodyPr lIns="68572" tIns="34286" rIns="68572" bIns="34286" anchor="ctr" anchorCtr="0">
            <a:noAutofit/>
          </a:bodyPr>
          <a:lstStyle>
            <a:lvl1pPr algn="l">
              <a:defRPr sz="3733" b="1" spc="57" baseline="0">
                <a:solidFill>
                  <a:schemeClr val="tx1">
                    <a:alpha val="99000"/>
                  </a:schemeClr>
                </a:solidFill>
                <a:latin typeface="Calibri" panose="020F0502020204030204" pitchFamily="34" charset="0"/>
                <a:ea typeface="맑은 고딕" pitchFamily="50" charset="-127"/>
              </a:defRPr>
            </a:lvl1pPr>
          </a:lstStyle>
          <a:p>
            <a:r>
              <a:rPr lang="en-US" altLang="ko-KR" dirty="0" smtClean="0"/>
              <a:t>Heading…</a:t>
            </a:r>
            <a:endParaRPr lang="ko-KR" altLang="en-US" dirty="0"/>
          </a:p>
        </p:txBody>
      </p:sp>
      <p:sp>
        <p:nvSpPr>
          <p:cNvPr id="9" name="내용 개체 틀 2"/>
          <p:cNvSpPr>
            <a:spLocks noGrp="1"/>
          </p:cNvSpPr>
          <p:nvPr>
            <p:ph idx="1" hasCustomPrompt="1"/>
          </p:nvPr>
        </p:nvSpPr>
        <p:spPr>
          <a:xfrm>
            <a:off x="336552" y="1039248"/>
            <a:ext cx="11614601" cy="1189496"/>
          </a:xfrm>
          <a:prstGeom prst="rect">
            <a:avLst/>
          </a:prstGeom>
        </p:spPr>
        <p:txBody>
          <a:bodyPr lIns="77925" tIns="0" rIns="77925" bIns="38963">
            <a:noAutofit/>
          </a:bodyPr>
          <a:lstStyle>
            <a:lvl1pPr marL="355591" marR="0" indent="-355591" algn="l" defTabSz="1038977" rtl="0" eaLnBrk="0" fontAlgn="auto" latinLnBrk="0" hangingPunct="0">
              <a:lnSpc>
                <a:spcPct val="140000"/>
              </a:lnSpc>
              <a:spcBef>
                <a:spcPts val="400"/>
              </a:spcBef>
              <a:spcAft>
                <a:spcPts val="400"/>
              </a:spcAft>
              <a:buClr>
                <a:srgbClr val="002060"/>
              </a:buClr>
              <a:buSzPct val="100000"/>
              <a:buFont typeface="Wingdings" pitchFamily="2" charset="2"/>
              <a:buBlip>
                <a:blip r:embed="rId2"/>
              </a:buBlip>
              <a:tabLst>
                <a:tab pos="411262" algn="l"/>
              </a:tabLst>
              <a:defRPr lang="en-US" altLang="ko-KR" sz="2667" b="0" kern="1200" baseline="0">
                <a:solidFill>
                  <a:srgbClr val="000000">
                    <a:alpha val="99000"/>
                  </a:srgbClr>
                </a:solidFill>
                <a:latin typeface="+mn-lt"/>
                <a:ea typeface="맑은 고딕" pitchFamily="50" charset="-127"/>
                <a:cs typeface="+mn-cs"/>
                <a:sym typeface="Wingdings" pitchFamily="2" charset="2"/>
              </a:defRPr>
            </a:lvl1pPr>
            <a:lvl2pPr marL="505058" indent="-202023" latinLnBrk="0">
              <a:lnSpc>
                <a:spcPct val="100000"/>
              </a:lnSpc>
              <a:spcBef>
                <a:spcPts val="400"/>
              </a:spcBef>
              <a:spcAft>
                <a:spcPts val="400"/>
              </a:spcAft>
              <a:buFont typeface="맑은 고딕" pitchFamily="50" charset="-127"/>
              <a:buChar char="-"/>
              <a:defRPr sz="2400" b="0" baseline="0">
                <a:solidFill>
                  <a:srgbClr val="000000">
                    <a:alpha val="99000"/>
                  </a:srgbClr>
                </a:solidFill>
                <a:latin typeface="Calibri" panose="020F0502020204030204" pitchFamily="34" charset="0"/>
                <a:ea typeface="맑은 고딕" pitchFamily="50" charset="-127"/>
              </a:defRPr>
            </a:lvl2pPr>
            <a:lvl3pPr marL="707081" indent="-202023" latinLnBrk="0">
              <a:lnSpc>
                <a:spcPct val="100000"/>
              </a:lnSpc>
              <a:spcBef>
                <a:spcPts val="400"/>
              </a:spcBef>
              <a:spcAft>
                <a:spcPts val="400"/>
              </a:spcAft>
              <a:defRPr sz="2133" baseline="0">
                <a:solidFill>
                  <a:srgbClr val="000000">
                    <a:alpha val="99000"/>
                  </a:srgbClr>
                </a:solidFill>
                <a:latin typeface="Calibri" panose="020F0502020204030204" pitchFamily="34" charset="0"/>
                <a:ea typeface="맑은 고딕" pitchFamily="50" charset="-127"/>
              </a:defRPr>
            </a:lvl3pPr>
            <a:lvl4pPr marL="811700" indent="-173162" latinLnBrk="0">
              <a:lnSpc>
                <a:spcPct val="100000"/>
              </a:lnSpc>
              <a:spcBef>
                <a:spcPts val="400"/>
              </a:spcBef>
              <a:spcAft>
                <a:spcPts val="400"/>
              </a:spcAft>
              <a:buFont typeface="맑은 고딕" pitchFamily="50" charset="-127"/>
              <a:buChar char="-"/>
              <a:defRPr sz="1867" baseline="0">
                <a:solidFill>
                  <a:srgbClr val="000000">
                    <a:alpha val="99000"/>
                  </a:srgbClr>
                </a:solidFill>
                <a:latin typeface="Calibri" panose="020F0502020204030204" pitchFamily="34" charset="0"/>
                <a:ea typeface="맑은 고딕" pitchFamily="50" charset="-127"/>
              </a:defRPr>
            </a:lvl4pPr>
            <a:lvl5pPr marL="1020938" indent="-164144" latinLnBrk="0">
              <a:lnSpc>
                <a:spcPct val="100000"/>
              </a:lnSpc>
              <a:spcBef>
                <a:spcPts val="400"/>
              </a:spcBef>
              <a:spcAft>
                <a:spcPts val="400"/>
              </a:spcAft>
              <a:defRPr sz="1600" baseline="0">
                <a:solidFill>
                  <a:srgbClr val="000000">
                    <a:alpha val="99000"/>
                  </a:srgbClr>
                </a:solidFill>
                <a:latin typeface="Calibri" panose="020F0502020204030204" pitchFamily="34" charset="0"/>
                <a:ea typeface="맑은 고딕" pitchFamily="50" charset="-127"/>
              </a:defRPr>
            </a:lvl5pPr>
          </a:lstStyle>
          <a:p>
            <a:pPr marL="266700" indent="-266700" eaLnBrk="0" latinLnBrk="0" hangingPunct="0">
              <a:lnSpc>
                <a:spcPct val="140000"/>
              </a:lnSpc>
              <a:buSzPct val="100000"/>
              <a:buBlip>
                <a:blip r:embed="rId2"/>
              </a:buBlip>
              <a:defRPr/>
            </a:pPr>
            <a:r>
              <a:rPr lang="en-US" altLang="ko-KR" b="1" kern="0" dirty="0" smtClean="0">
                <a:solidFill>
                  <a:srgbClr val="000000"/>
                </a:solidFill>
                <a:latin typeface="+mn-ea"/>
                <a:sym typeface="Wingdings" pitchFamily="2" charset="2"/>
              </a:rPr>
              <a:t>Bullet 1</a:t>
            </a:r>
            <a:endParaRPr lang="en-US" altLang="ko-KR" b="1" kern="0" dirty="0">
              <a:solidFill>
                <a:srgbClr val="000000"/>
              </a:solidFill>
              <a:latin typeface="+mn-ea"/>
              <a:sym typeface="Wingdings" pitchFamily="2" charset="2"/>
            </a:endParaRPr>
          </a:p>
          <a:p>
            <a:pPr lvl="1"/>
            <a:r>
              <a:rPr lang="en-US" altLang="ko-KR" dirty="0" smtClean="0"/>
              <a:t>Bullet 2</a:t>
            </a:r>
            <a:endParaRPr lang="ko-KR" altLang="en-US" dirty="0"/>
          </a:p>
          <a:p>
            <a:pPr lvl="2"/>
            <a:r>
              <a:rPr lang="en-US" altLang="ko-KR" dirty="0" smtClean="0"/>
              <a:t>Bullet 3</a:t>
            </a:r>
            <a:endParaRPr lang="ko-KR" altLang="en-US" dirty="0"/>
          </a:p>
          <a:p>
            <a:pPr lvl="3"/>
            <a:r>
              <a:rPr lang="en-US" altLang="ko-KR" dirty="0" smtClean="0"/>
              <a:t>Bullet 4</a:t>
            </a:r>
            <a:endParaRPr lang="ko-KR" altLang="en-US" dirty="0"/>
          </a:p>
          <a:p>
            <a:pPr lvl="4"/>
            <a:r>
              <a:rPr lang="en-US" altLang="ko-KR" dirty="0" smtClean="0"/>
              <a:t>Bullet 5</a:t>
            </a:r>
            <a:endParaRPr lang="ko-KR" altLang="en-US" dirty="0"/>
          </a:p>
        </p:txBody>
      </p:sp>
      <p:sp>
        <p:nvSpPr>
          <p:cNvPr id="11" name="Text Box 5"/>
          <p:cNvSpPr txBox="1">
            <a:spLocks noChangeArrowheads="1"/>
          </p:cNvSpPr>
          <p:nvPr userDrawn="1"/>
        </p:nvSpPr>
        <p:spPr bwMode="auto">
          <a:xfrm>
            <a:off x="11679349" y="6591481"/>
            <a:ext cx="450523" cy="268355"/>
          </a:xfrm>
          <a:prstGeom prst="rect">
            <a:avLst/>
          </a:prstGeom>
          <a:noFill/>
          <a:ln w="9525">
            <a:noFill/>
            <a:miter lim="800000"/>
            <a:headEnd/>
            <a:tailEnd/>
          </a:ln>
          <a:effectLst/>
        </p:spPr>
        <p:txBody>
          <a:bodyPr wrap="square" lIns="0" tIns="41440" rIns="0" bIns="41440">
            <a:spAutoFit/>
          </a:bodyPr>
          <a:lstStyle>
            <a:lvl1pPr defTabSz="957263" eaLnBrk="0" hangingPunct="0">
              <a:defRPr kumimoji="1">
                <a:solidFill>
                  <a:schemeClr val="tx1"/>
                </a:solidFill>
                <a:latin typeface="Arial" charset="0"/>
                <a:ea typeface="굴림" pitchFamily="50" charset="-127"/>
              </a:defRPr>
            </a:lvl1pPr>
            <a:lvl2pPr marL="742950" indent="-285750" defTabSz="957263" eaLnBrk="0" hangingPunct="0">
              <a:defRPr kumimoji="1">
                <a:solidFill>
                  <a:schemeClr val="tx1"/>
                </a:solidFill>
                <a:latin typeface="Arial" charset="0"/>
                <a:ea typeface="굴림" pitchFamily="50" charset="-127"/>
              </a:defRPr>
            </a:lvl2pPr>
            <a:lvl3pPr marL="1143000" indent="-228600" defTabSz="957263" eaLnBrk="0" hangingPunct="0">
              <a:defRPr kumimoji="1">
                <a:solidFill>
                  <a:schemeClr val="tx1"/>
                </a:solidFill>
                <a:latin typeface="Arial" charset="0"/>
                <a:ea typeface="굴림" pitchFamily="50" charset="-127"/>
              </a:defRPr>
            </a:lvl3pPr>
            <a:lvl4pPr marL="1600200" indent="-228600" defTabSz="957263" eaLnBrk="0" hangingPunct="0">
              <a:defRPr kumimoji="1">
                <a:solidFill>
                  <a:schemeClr val="tx1"/>
                </a:solidFill>
                <a:latin typeface="Arial" charset="0"/>
                <a:ea typeface="굴림" pitchFamily="50" charset="-127"/>
              </a:defRPr>
            </a:lvl4pPr>
            <a:lvl5pPr marL="2057400" indent="-228600" defTabSz="957263" eaLnBrk="0" hangingPunct="0">
              <a:defRPr kumimoji="1">
                <a:solidFill>
                  <a:schemeClr val="tx1"/>
                </a:solidFill>
                <a:latin typeface="Arial" charset="0"/>
                <a:ea typeface="굴림" pitchFamily="50" charset="-127"/>
              </a:defRPr>
            </a:lvl5pPr>
            <a:lvl6pPr marL="2514600" indent="-228600" defTabSz="957263" eaLnBrk="0" fontAlgn="base" hangingPunct="0">
              <a:spcBef>
                <a:spcPct val="0"/>
              </a:spcBef>
              <a:spcAft>
                <a:spcPct val="0"/>
              </a:spcAft>
              <a:defRPr kumimoji="1">
                <a:solidFill>
                  <a:schemeClr val="tx1"/>
                </a:solidFill>
                <a:latin typeface="Arial" charset="0"/>
                <a:ea typeface="굴림" pitchFamily="50" charset="-127"/>
              </a:defRPr>
            </a:lvl6pPr>
            <a:lvl7pPr marL="2971800" indent="-228600" defTabSz="957263" eaLnBrk="0" fontAlgn="base" hangingPunct="0">
              <a:spcBef>
                <a:spcPct val="0"/>
              </a:spcBef>
              <a:spcAft>
                <a:spcPct val="0"/>
              </a:spcAft>
              <a:defRPr kumimoji="1">
                <a:solidFill>
                  <a:schemeClr val="tx1"/>
                </a:solidFill>
                <a:latin typeface="Arial" charset="0"/>
                <a:ea typeface="굴림" pitchFamily="50" charset="-127"/>
              </a:defRPr>
            </a:lvl7pPr>
            <a:lvl8pPr marL="3429000" indent="-228600" defTabSz="957263" eaLnBrk="0" fontAlgn="base" hangingPunct="0">
              <a:spcBef>
                <a:spcPct val="0"/>
              </a:spcBef>
              <a:spcAft>
                <a:spcPct val="0"/>
              </a:spcAft>
              <a:defRPr kumimoji="1">
                <a:solidFill>
                  <a:schemeClr val="tx1"/>
                </a:solidFill>
                <a:latin typeface="Arial" charset="0"/>
                <a:ea typeface="굴림" pitchFamily="50" charset="-127"/>
              </a:defRPr>
            </a:lvl8pPr>
            <a:lvl9pPr marL="3886200" indent="-228600" defTabSz="957263" eaLnBrk="0" fontAlgn="base" hangingPunct="0">
              <a:spcBef>
                <a:spcPct val="0"/>
              </a:spcBef>
              <a:spcAft>
                <a:spcPct val="0"/>
              </a:spcAft>
              <a:defRPr kumimoji="1">
                <a:solidFill>
                  <a:schemeClr val="tx1"/>
                </a:solidFill>
                <a:latin typeface="Arial" charset="0"/>
                <a:ea typeface="굴림" pitchFamily="50" charset="-127"/>
              </a:defRPr>
            </a:lvl9pPr>
          </a:lstStyle>
          <a:p>
            <a:pPr algn="r" eaLnBrk="1" hangingPunct="1">
              <a:defRPr/>
            </a:pPr>
            <a:fld id="{2E963571-07F4-403C-B728-654AA7503A0C}" type="slidenum">
              <a:rPr lang="ko-KR" altLang="en-US" sz="1200" baseline="0" smtClean="0">
                <a:solidFill>
                  <a:schemeClr val="tx1">
                    <a:lumMod val="65000"/>
                    <a:lumOff val="35000"/>
                    <a:alpha val="99000"/>
                  </a:schemeClr>
                </a:solidFill>
                <a:latin typeface="맑은 고딕" pitchFamily="50" charset="-127"/>
                <a:ea typeface="맑은 고딕" pitchFamily="50" charset="-127"/>
              </a:rPr>
              <a:pPr algn="r" eaLnBrk="1" hangingPunct="1">
                <a:defRPr/>
              </a:pPr>
              <a:t>‹#›</a:t>
            </a:fld>
            <a:endParaRPr lang="en-US" altLang="ko-KR" sz="1200" baseline="0" dirty="0">
              <a:solidFill>
                <a:schemeClr val="tx1">
                  <a:lumMod val="65000"/>
                  <a:lumOff val="35000"/>
                  <a:alpha val="99000"/>
                </a:schemeClr>
              </a:solidFill>
              <a:latin typeface="맑은 고딕" pitchFamily="50" charset="-127"/>
              <a:ea typeface="맑은 고딕" pitchFamily="50" charset="-127"/>
            </a:endParaRPr>
          </a:p>
        </p:txBody>
      </p:sp>
      <p:cxnSp>
        <p:nvCxnSpPr>
          <p:cNvPr id="12" name="직선 연결선 74"/>
          <p:cNvCxnSpPr/>
          <p:nvPr userDrawn="1"/>
        </p:nvCxnSpPr>
        <p:spPr bwMode="auto">
          <a:xfrm>
            <a:off x="0" y="795024"/>
            <a:ext cx="12192000" cy="0"/>
          </a:xfrm>
          <a:prstGeom prst="line">
            <a:avLst/>
          </a:prstGeom>
          <a:solidFill>
            <a:srgbClr val="0066FF"/>
          </a:solidFill>
          <a:ln w="19050" cap="flat" cmpd="sng" algn="ctr">
            <a:gradFill>
              <a:gsLst>
                <a:gs pos="50000">
                  <a:srgbClr val="7F7F7F"/>
                </a:gs>
                <a:gs pos="0">
                  <a:schemeClr val="bg1">
                    <a:lumMod val="85000"/>
                  </a:schemeClr>
                </a:gs>
                <a:gs pos="30000">
                  <a:schemeClr val="bg1">
                    <a:lumMod val="65000"/>
                  </a:schemeClr>
                </a:gs>
                <a:gs pos="70000">
                  <a:schemeClr val="bg1">
                    <a:lumMod val="65000"/>
                  </a:schemeClr>
                </a:gs>
                <a:gs pos="100000">
                  <a:schemeClr val="bg1">
                    <a:lumMod val="85000"/>
                  </a:schemeClr>
                </a:gs>
              </a:gsLst>
              <a:lin ang="10800000" scaled="0"/>
            </a:gradFill>
            <a:prstDash val="solid"/>
            <a:round/>
            <a:headEnd type="none" w="med" len="med"/>
            <a:tailEnd type="none" w="med" len="med"/>
          </a:ln>
          <a:effectLst/>
        </p:spPr>
      </p:cxnSp>
      <p:pic>
        <p:nvPicPr>
          <p:cNvPr id="13"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916839" y="255561"/>
            <a:ext cx="1116207" cy="33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327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간지">
    <p:spTree>
      <p:nvGrpSpPr>
        <p:cNvPr id="1" name=""/>
        <p:cNvGrpSpPr/>
        <p:nvPr/>
      </p:nvGrpSpPr>
      <p:grpSpPr>
        <a:xfrm>
          <a:off x="0" y="0"/>
          <a:ext cx="0" cy="0"/>
          <a:chOff x="0" y="0"/>
          <a:chExt cx="0" cy="0"/>
        </a:xfrm>
      </p:grpSpPr>
      <p:sp>
        <p:nvSpPr>
          <p:cNvPr id="5" name="제목 1"/>
          <p:cNvSpPr>
            <a:spLocks noGrp="1"/>
          </p:cNvSpPr>
          <p:nvPr>
            <p:ph type="title"/>
          </p:nvPr>
        </p:nvSpPr>
        <p:spPr>
          <a:xfrm>
            <a:off x="1487488" y="2780929"/>
            <a:ext cx="9217024" cy="1296144"/>
          </a:xfrm>
          <a:prstGeom prst="rect">
            <a:avLst/>
          </a:prstGeom>
        </p:spPr>
        <p:txBody>
          <a:bodyPr lIns="68572" tIns="34286" rIns="68572" bIns="34286" anchor="ctr" anchorCtr="0">
            <a:noAutofit/>
          </a:bodyPr>
          <a:lstStyle>
            <a:lvl1pPr algn="ctr">
              <a:defRPr sz="3733" b="1" baseline="0">
                <a:solidFill>
                  <a:schemeClr val="tx1">
                    <a:alpha val="99000"/>
                  </a:schemeClr>
                </a:solidFill>
                <a:latin typeface="맑은 고딕" pitchFamily="50" charset="-127"/>
                <a:ea typeface="맑은 고딕" pitchFamily="50" charset="-127"/>
              </a:defRPr>
            </a:lvl1pPr>
          </a:lstStyle>
          <a:p>
            <a:r>
              <a:rPr lang="ko-KR" altLang="en-US" dirty="0"/>
              <a:t>마스터 제목 스타일 편집</a:t>
            </a:r>
          </a:p>
        </p:txBody>
      </p:sp>
    </p:spTree>
    <p:extLst>
      <p:ext uri="{BB962C8B-B14F-4D97-AF65-F5344CB8AC3E}">
        <p14:creationId xmlns:p14="http://schemas.microsoft.com/office/powerpoint/2010/main" val="913279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사용자 지정 레이아웃">
    <p:spTree>
      <p:nvGrpSpPr>
        <p:cNvPr id="1" name=""/>
        <p:cNvGrpSpPr/>
        <p:nvPr/>
      </p:nvGrpSpPr>
      <p:grpSpPr>
        <a:xfrm>
          <a:off x="0" y="0"/>
          <a:ext cx="0" cy="0"/>
          <a:chOff x="0" y="0"/>
          <a:chExt cx="0" cy="0"/>
        </a:xfrm>
      </p:grpSpPr>
      <p:sp>
        <p:nvSpPr>
          <p:cNvPr id="4" name="Rectangle 6"/>
          <p:cNvSpPr/>
          <p:nvPr/>
        </p:nvSpPr>
        <p:spPr>
          <a:xfrm>
            <a:off x="-1" y="1"/>
            <a:ext cx="12192001" cy="6866891"/>
          </a:xfrm>
          <a:prstGeom prst="rect">
            <a:avLst/>
          </a:prstGeom>
          <a:gradFill flip="none" rotWithShape="1">
            <a:gsLst>
              <a:gs pos="84000">
                <a:schemeClr val="bg1">
                  <a:lumMod val="100000"/>
                </a:schemeClr>
              </a:gs>
              <a:gs pos="100000">
                <a:schemeClr val="bg1">
                  <a:lumMod val="85000"/>
                </a:schemeClr>
              </a:gs>
              <a:gs pos="0">
                <a:schemeClr val="bg1">
                  <a:lumMod val="9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15" tIns="60959" rIns="121915" bIns="60959" rtlCol="0" anchor="ctr"/>
          <a:lstStyle/>
          <a:p>
            <a:pPr algn="ctr"/>
            <a:endParaRPr lang="en-US" sz="2400">
              <a:solidFill>
                <a:prstClr val="white"/>
              </a:solidFill>
            </a:endParaRPr>
          </a:p>
        </p:txBody>
      </p:sp>
    </p:spTree>
    <p:extLst>
      <p:ext uri="{BB962C8B-B14F-4D97-AF65-F5344CB8AC3E}">
        <p14:creationId xmlns:p14="http://schemas.microsoft.com/office/powerpoint/2010/main" val="7047203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38667" y="203201"/>
            <a:ext cx="11514666" cy="493183"/>
          </a:xfrm>
        </p:spPr>
        <p:txBody>
          <a:bodyPr>
            <a:noAutofit/>
          </a:bodyPr>
          <a:lstStyle>
            <a:lvl1pPr>
              <a:defRPr sz="3200" b="1">
                <a:latin typeface="+mn-lt"/>
              </a:defRPr>
            </a:lvl1pPr>
          </a:lstStyle>
          <a:p>
            <a:r>
              <a:rPr lang="en-US" altLang="ko-KR" dirty="0" smtClean="0"/>
              <a:t>Title</a:t>
            </a:r>
            <a:endParaRPr lang="en-US" dirty="0"/>
          </a:p>
        </p:txBody>
      </p:sp>
      <p:sp>
        <p:nvSpPr>
          <p:cNvPr id="3" name="내용 개체 틀 2"/>
          <p:cNvSpPr>
            <a:spLocks noGrp="1"/>
          </p:cNvSpPr>
          <p:nvPr>
            <p:ph idx="1" hasCustomPrompt="1"/>
          </p:nvPr>
        </p:nvSpPr>
        <p:spPr>
          <a:xfrm>
            <a:off x="338667" y="965200"/>
            <a:ext cx="11514666" cy="5453017"/>
          </a:xfrm>
        </p:spPr>
        <p:txBody>
          <a:bodyPr/>
          <a:lstStyle>
            <a:lvl1pPr marL="268288" indent="-268288">
              <a:lnSpc>
                <a:spcPct val="120000"/>
              </a:lnSpc>
              <a:spcBef>
                <a:spcPts val="0"/>
              </a:spcBef>
              <a:buClr>
                <a:schemeClr val="accent5">
                  <a:lumMod val="75000"/>
                </a:schemeClr>
              </a:buClr>
              <a:buFont typeface="Verdana" panose="020B0604030504040204" pitchFamily="34" charset="0"/>
              <a:buChar char="◊"/>
              <a:defRPr sz="1800" baseline="0"/>
            </a:lvl1pPr>
            <a:lvl2pPr marL="627063" indent="-271463">
              <a:lnSpc>
                <a:spcPct val="120000"/>
              </a:lnSpc>
              <a:spcBef>
                <a:spcPts val="0"/>
              </a:spcBef>
              <a:buClr>
                <a:schemeClr val="accent5">
                  <a:lumMod val="75000"/>
                </a:schemeClr>
              </a:buClr>
              <a:buFont typeface="Symbol" panose="05050102010706020507" pitchFamily="18" charset="2"/>
              <a:buChar char=""/>
              <a:defRPr sz="1600" baseline="0"/>
            </a:lvl2pPr>
            <a:lvl3pPr marL="896938" indent="-177800">
              <a:lnSpc>
                <a:spcPct val="120000"/>
              </a:lnSpc>
              <a:spcBef>
                <a:spcPts val="0"/>
              </a:spcBef>
              <a:buClr>
                <a:schemeClr val="accent5">
                  <a:lumMod val="75000"/>
                </a:schemeClr>
              </a:buClr>
              <a:buFont typeface="Wingdings" panose="05000000000000000000" pitchFamily="2" charset="2"/>
              <a:buChar char="§"/>
              <a:defRPr sz="1400" baseline="0"/>
            </a:lvl3pPr>
            <a:lvl4pPr marL="1165225" indent="-177800">
              <a:lnSpc>
                <a:spcPct val="120000"/>
              </a:lnSpc>
              <a:spcBef>
                <a:spcPts val="0"/>
              </a:spcBef>
              <a:buClr>
                <a:schemeClr val="accent5">
                  <a:lumMod val="75000"/>
                </a:schemeClr>
              </a:buClr>
              <a:tabLst>
                <a:tab pos="1165225" algn="l"/>
              </a:tabLst>
              <a:defRPr sz="1400" baseline="0"/>
            </a:lvl4pPr>
          </a:lstStyle>
          <a:p>
            <a:pPr lvl="0"/>
            <a:r>
              <a:rPr lang="en-US" altLang="ko-KR" dirty="0" smtClean="0"/>
              <a:t>Text level 1</a:t>
            </a:r>
          </a:p>
          <a:p>
            <a:pPr lvl="1"/>
            <a:r>
              <a:rPr lang="en-US" altLang="ko-KR" dirty="0" smtClean="0"/>
              <a:t>Text level 2</a:t>
            </a:r>
          </a:p>
          <a:p>
            <a:pPr lvl="2"/>
            <a:r>
              <a:rPr lang="en-US" altLang="ko-KR" dirty="0" smtClean="0"/>
              <a:t>Text level 3</a:t>
            </a:r>
          </a:p>
          <a:p>
            <a:pPr lvl="3"/>
            <a:r>
              <a:rPr lang="en-US" altLang="ko-KR" dirty="0" smtClean="0"/>
              <a:t>Text level 4</a:t>
            </a:r>
            <a:endParaRPr lang="ko-KR" altLang="en-US" dirty="0" smtClean="0"/>
          </a:p>
        </p:txBody>
      </p:sp>
      <p:sp>
        <p:nvSpPr>
          <p:cNvPr id="9" name="직사각형 8"/>
          <p:cNvSpPr/>
          <p:nvPr userDrawn="1"/>
        </p:nvSpPr>
        <p:spPr>
          <a:xfrm>
            <a:off x="0" y="803791"/>
            <a:ext cx="12191999" cy="58615"/>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
        <p:nvSpPr>
          <p:cNvPr id="16" name="직사각형 15"/>
          <p:cNvSpPr/>
          <p:nvPr userDrawn="1"/>
        </p:nvSpPr>
        <p:spPr>
          <a:xfrm>
            <a:off x="0" y="6525626"/>
            <a:ext cx="12191999" cy="334974"/>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noFill/>
            <a:prstDash val="solid"/>
            <a:miter lim="800000"/>
          </a:ln>
          <a:effectLst/>
        </p:spPr>
        <p:txBody>
          <a:bodyPr lIns="84853" tIns="42427" rIns="84853" bIns="42427" rtlCol="0" anchor="ct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pic>
        <p:nvPicPr>
          <p:cNvPr id="17" name="Picture 2" descr="I:\YISSUE\삼성\그래픽 모티브\아이콘\브랜딩4-1(아이콘)-13.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2" t="66397" r="22935" b="11672"/>
          <a:stretch/>
        </p:blipFill>
        <p:spPr bwMode="auto">
          <a:xfrm>
            <a:off x="10897968" y="6486755"/>
            <a:ext cx="1295625" cy="37384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I:\YISSUE\삼성\그래픽 모티브\아이콘\브랜딩4-1(아이콘)-13.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2" t="51595" r="42041" b="26474"/>
          <a:stretch/>
        </p:blipFill>
        <p:spPr bwMode="auto">
          <a:xfrm flipH="1">
            <a:off x="4" y="6486756"/>
            <a:ext cx="974389" cy="373841"/>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userDrawn="1"/>
        </p:nvSpPr>
        <p:spPr>
          <a:xfrm>
            <a:off x="11370860" y="6578115"/>
            <a:ext cx="350900" cy="239571"/>
          </a:xfrm>
          <a:prstGeom prst="rect">
            <a:avLst/>
          </a:prstGeom>
          <a:noFill/>
        </p:spPr>
        <p:txBody>
          <a:bodyPr wrap="none" lIns="84853" tIns="42427" rIns="84853" bIns="42427" rtlCol="0">
            <a:spAutoFit/>
          </a:bodyPr>
          <a:lstStyle/>
          <a:p>
            <a:pPr defTabSz="848522" latinLnBrk="1"/>
            <a:fld id="{260E2A6B-A809-4840-BF14-8648BC0BDF87}" type="slidenum">
              <a:rPr lang="id-ID" sz="1000">
                <a:solidFill>
                  <a:srgbClr val="FFFFFF"/>
                </a:solidFill>
                <a:cs typeface="Titillium" charset="0"/>
              </a:rPr>
              <a:pPr defTabSz="848522" latinLnBrk="1"/>
              <a:t>‹#›</a:t>
            </a:fld>
            <a:r>
              <a:rPr lang="en-US" sz="1000" dirty="0">
                <a:solidFill>
                  <a:srgbClr val="FFFFFF"/>
                </a:solidFill>
                <a:cs typeface="Titillium" charset="0"/>
              </a:rPr>
              <a:t> </a:t>
            </a:r>
            <a:endParaRPr lang="en-MY" sz="2200" dirty="0">
              <a:solidFill>
                <a:srgbClr val="FFFFFF"/>
              </a:solidFill>
              <a:cs typeface="Titillium" charset="0"/>
            </a:endParaRPr>
          </a:p>
        </p:txBody>
      </p:sp>
    </p:spTree>
    <p:extLst>
      <p:ext uri="{BB962C8B-B14F-4D97-AF65-F5344CB8AC3E}">
        <p14:creationId xmlns:p14="http://schemas.microsoft.com/office/powerpoint/2010/main" val="15130577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59566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Lst>
  <p:hf sldNum="0" hdr="0" ftr="0" dt="0"/>
  <p:txStyles>
    <p:titleStyle>
      <a:lvl1pPr algn="ctr" defTabSz="1125288" rtl="0" eaLnBrk="1" latinLnBrk="1" hangingPunct="1">
        <a:spcBef>
          <a:spcPct val="0"/>
        </a:spcBef>
        <a:buNone/>
        <a:defRPr sz="5467" kern="1200">
          <a:solidFill>
            <a:schemeClr val="tx1"/>
          </a:solidFill>
          <a:latin typeface="+mj-lt"/>
          <a:ea typeface="+mj-ea"/>
          <a:cs typeface="+mj-cs"/>
        </a:defRPr>
      </a:lvl1pPr>
    </p:titleStyle>
    <p:bodyStyle>
      <a:lvl1pPr marL="421983" indent="-421983" algn="l" defTabSz="1125288" rtl="0" eaLnBrk="1" latinLnBrk="1" hangingPunct="1">
        <a:spcBef>
          <a:spcPct val="20000"/>
        </a:spcBef>
        <a:buFont typeface="Arial" pitchFamily="34" charset="0"/>
        <a:buChar char="•"/>
        <a:defRPr sz="4000" kern="1200">
          <a:solidFill>
            <a:schemeClr val="tx1"/>
          </a:solidFill>
          <a:latin typeface="+mn-lt"/>
          <a:ea typeface="+mn-ea"/>
          <a:cs typeface="+mn-cs"/>
        </a:defRPr>
      </a:lvl1pPr>
      <a:lvl2pPr marL="914296" indent="-351653" algn="l" defTabSz="1125288" rtl="0" eaLnBrk="1" latinLnBrk="1" hangingPunct="1">
        <a:spcBef>
          <a:spcPct val="20000"/>
        </a:spcBef>
        <a:buFont typeface="Arial" pitchFamily="34" charset="0"/>
        <a:buChar char="–"/>
        <a:defRPr sz="3467" kern="1200">
          <a:solidFill>
            <a:schemeClr val="tx1"/>
          </a:solidFill>
          <a:latin typeface="+mn-lt"/>
          <a:ea typeface="+mn-ea"/>
          <a:cs typeface="+mn-cs"/>
        </a:defRPr>
      </a:lvl2pPr>
      <a:lvl3pPr marL="1406609" indent="-281322" algn="l" defTabSz="1125288" rtl="0" eaLnBrk="1" latinLnBrk="1" hangingPunct="1">
        <a:spcBef>
          <a:spcPct val="20000"/>
        </a:spcBef>
        <a:buFont typeface="Arial" pitchFamily="34" charset="0"/>
        <a:buChar char="•"/>
        <a:defRPr sz="2933" kern="1200">
          <a:solidFill>
            <a:schemeClr val="tx1"/>
          </a:solidFill>
          <a:latin typeface="+mn-lt"/>
          <a:ea typeface="+mn-ea"/>
          <a:cs typeface="+mn-cs"/>
        </a:defRPr>
      </a:lvl3pPr>
      <a:lvl4pPr marL="1969253"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4pPr>
      <a:lvl5pPr marL="2531897"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5pPr>
      <a:lvl6pPr marL="309454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6pPr>
      <a:lvl7pPr marL="3657183"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7pPr>
      <a:lvl8pPr marL="4219828"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8pPr>
      <a:lvl9pPr marL="478247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ko-KR"/>
      </a:defPPr>
      <a:lvl1pPr marL="0" algn="l" defTabSz="1125288" rtl="0" eaLnBrk="1" latinLnBrk="1" hangingPunct="1">
        <a:defRPr sz="2267" kern="1200">
          <a:solidFill>
            <a:schemeClr val="tx1"/>
          </a:solidFill>
          <a:latin typeface="+mn-lt"/>
          <a:ea typeface="+mn-ea"/>
          <a:cs typeface="+mn-cs"/>
        </a:defRPr>
      </a:lvl1pPr>
      <a:lvl2pPr marL="562645" algn="l" defTabSz="1125288" rtl="0" eaLnBrk="1" latinLnBrk="1" hangingPunct="1">
        <a:defRPr sz="2267" kern="1200">
          <a:solidFill>
            <a:schemeClr val="tx1"/>
          </a:solidFill>
          <a:latin typeface="+mn-lt"/>
          <a:ea typeface="+mn-ea"/>
          <a:cs typeface="+mn-cs"/>
        </a:defRPr>
      </a:lvl2pPr>
      <a:lvl3pPr marL="1125288" algn="l" defTabSz="1125288" rtl="0" eaLnBrk="1" latinLnBrk="1" hangingPunct="1">
        <a:defRPr sz="2267" kern="1200">
          <a:solidFill>
            <a:schemeClr val="tx1"/>
          </a:solidFill>
          <a:latin typeface="+mn-lt"/>
          <a:ea typeface="+mn-ea"/>
          <a:cs typeface="+mn-cs"/>
        </a:defRPr>
      </a:lvl3pPr>
      <a:lvl4pPr marL="1687931" algn="l" defTabSz="1125288" rtl="0" eaLnBrk="1" latinLnBrk="1" hangingPunct="1">
        <a:defRPr sz="2267" kern="1200">
          <a:solidFill>
            <a:schemeClr val="tx1"/>
          </a:solidFill>
          <a:latin typeface="+mn-lt"/>
          <a:ea typeface="+mn-ea"/>
          <a:cs typeface="+mn-cs"/>
        </a:defRPr>
      </a:lvl4pPr>
      <a:lvl5pPr marL="2250574" algn="l" defTabSz="1125288" rtl="0" eaLnBrk="1" latinLnBrk="1" hangingPunct="1">
        <a:defRPr sz="2267" kern="1200">
          <a:solidFill>
            <a:schemeClr val="tx1"/>
          </a:solidFill>
          <a:latin typeface="+mn-lt"/>
          <a:ea typeface="+mn-ea"/>
          <a:cs typeface="+mn-cs"/>
        </a:defRPr>
      </a:lvl5pPr>
      <a:lvl6pPr marL="2813219" algn="l" defTabSz="1125288" rtl="0" eaLnBrk="1" latinLnBrk="1" hangingPunct="1">
        <a:defRPr sz="2267" kern="1200">
          <a:solidFill>
            <a:schemeClr val="tx1"/>
          </a:solidFill>
          <a:latin typeface="+mn-lt"/>
          <a:ea typeface="+mn-ea"/>
          <a:cs typeface="+mn-cs"/>
        </a:defRPr>
      </a:lvl6pPr>
      <a:lvl7pPr marL="3375862" algn="l" defTabSz="1125288" rtl="0" eaLnBrk="1" latinLnBrk="1" hangingPunct="1">
        <a:defRPr sz="2267" kern="1200">
          <a:solidFill>
            <a:schemeClr val="tx1"/>
          </a:solidFill>
          <a:latin typeface="+mn-lt"/>
          <a:ea typeface="+mn-ea"/>
          <a:cs typeface="+mn-cs"/>
        </a:defRPr>
      </a:lvl7pPr>
      <a:lvl8pPr marL="3938506" algn="l" defTabSz="1125288" rtl="0" eaLnBrk="1" latinLnBrk="1" hangingPunct="1">
        <a:defRPr sz="2267" kern="1200">
          <a:solidFill>
            <a:schemeClr val="tx1"/>
          </a:solidFill>
          <a:latin typeface="+mn-lt"/>
          <a:ea typeface="+mn-ea"/>
          <a:cs typeface="+mn-cs"/>
        </a:defRPr>
      </a:lvl8pPr>
      <a:lvl9pPr marL="4501150" algn="l" defTabSz="1125288" rtl="0" eaLnBrk="1" latinLnBrk="1" hangingPunct="1">
        <a:defRPr sz="22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5.xml"/><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title"/>
          </p:nvPr>
        </p:nvSpPr>
        <p:spPr>
          <a:xfrm>
            <a:off x="616119" y="1592132"/>
            <a:ext cx="10593350" cy="2624790"/>
          </a:xfrm>
        </p:spPr>
        <p:txBody>
          <a:bodyPr/>
          <a:lstStyle/>
          <a:p>
            <a:r>
              <a:rPr lang="en-IN" sz="2800" dirty="0" smtClean="0"/>
              <a:t>Motivation for </a:t>
            </a:r>
            <a:r>
              <a:rPr lang="en-IN" sz="2800" dirty="0"/>
              <a:t>S</a:t>
            </a:r>
            <a:r>
              <a:rPr lang="en-IN" sz="2800" dirty="0" smtClean="0"/>
              <a:t>tudy on Seamless </a:t>
            </a:r>
            <a:r>
              <a:rPr lang="en-IN" sz="2800" dirty="0"/>
              <a:t>UE context recovery</a:t>
            </a:r>
            <a:r>
              <a:rPr lang="en-IN" dirty="0"/>
              <a:t/>
            </a:r>
            <a:br>
              <a:rPr lang="en-IN" dirty="0"/>
            </a:br>
            <a:r>
              <a:rPr lang="en-IN" sz="2800" dirty="0" smtClean="0"/>
              <a:t>(Samsung) </a:t>
            </a:r>
            <a:r>
              <a:rPr lang="en-IN" dirty="0"/>
              <a:t/>
            </a:r>
            <a:br>
              <a:rPr lang="en-IN" dirty="0"/>
            </a:br>
            <a:endParaRPr lang="en-IN" altLang="ko-KR" dirty="0"/>
          </a:p>
        </p:txBody>
      </p:sp>
      <p:sp>
        <p:nvSpPr>
          <p:cNvPr id="2" name="Rectangle 1"/>
          <p:cNvSpPr/>
          <p:nvPr/>
        </p:nvSpPr>
        <p:spPr>
          <a:xfrm>
            <a:off x="9937284" y="522650"/>
            <a:ext cx="1300356" cy="369332"/>
          </a:xfrm>
          <a:prstGeom prst="rect">
            <a:avLst/>
          </a:prstGeom>
        </p:spPr>
        <p:txBody>
          <a:bodyPr wrap="none">
            <a:spAutoFit/>
          </a:bodyPr>
          <a:lstStyle/>
          <a:p>
            <a:r>
              <a:rPr lang="en-IN" b="1" dirty="0"/>
              <a:t>S2-2107384</a:t>
            </a:r>
          </a:p>
        </p:txBody>
      </p:sp>
    </p:spTree>
    <p:extLst>
      <p:ext uri="{BB962C8B-B14F-4D97-AF65-F5344CB8AC3E}">
        <p14:creationId xmlns:p14="http://schemas.microsoft.com/office/powerpoint/2010/main" val="7655455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IN" dirty="0" smtClean="0"/>
              <a:t>Number of UEs per day face the event.</a:t>
            </a:r>
            <a:endParaRPr lang="en-IN" dirty="0"/>
          </a:p>
        </p:txBody>
      </p:sp>
      <p:graphicFrame>
        <p:nvGraphicFramePr>
          <p:cNvPr id="5" name="Table 4"/>
          <p:cNvGraphicFramePr>
            <a:graphicFrameLocks noGrp="1"/>
          </p:cNvGraphicFramePr>
          <p:nvPr>
            <p:extLst>
              <p:ext uri="{D42A27DB-BD31-4B8C-83A1-F6EECF244321}">
                <p14:modId xmlns:p14="http://schemas.microsoft.com/office/powerpoint/2010/main" val="1200687760"/>
              </p:ext>
            </p:extLst>
          </p:nvPr>
        </p:nvGraphicFramePr>
        <p:xfrm>
          <a:off x="419804" y="1046630"/>
          <a:ext cx="11352391" cy="3495552"/>
        </p:xfrm>
        <a:graphic>
          <a:graphicData uri="http://schemas.openxmlformats.org/drawingml/2006/table">
            <a:tbl>
              <a:tblPr firstRow="1" bandRow="1">
                <a:tableStyleId>{5C22544A-7EE6-4342-B048-85BDC9FD1C3A}</a:tableStyleId>
              </a:tblPr>
              <a:tblGrid>
                <a:gridCol w="1086059">
                  <a:extLst>
                    <a:ext uri="{9D8B030D-6E8A-4147-A177-3AD203B41FA5}">
                      <a16:colId xmlns:a16="http://schemas.microsoft.com/office/drawing/2014/main" val="2311777683"/>
                    </a:ext>
                  </a:extLst>
                </a:gridCol>
                <a:gridCol w="1401630">
                  <a:extLst>
                    <a:ext uri="{9D8B030D-6E8A-4147-A177-3AD203B41FA5}">
                      <a16:colId xmlns:a16="http://schemas.microsoft.com/office/drawing/2014/main" val="2624178363"/>
                    </a:ext>
                  </a:extLst>
                </a:gridCol>
                <a:gridCol w="8864702">
                  <a:extLst>
                    <a:ext uri="{9D8B030D-6E8A-4147-A177-3AD203B41FA5}">
                      <a16:colId xmlns:a16="http://schemas.microsoft.com/office/drawing/2014/main" val="4086074713"/>
                    </a:ext>
                  </a:extLst>
                </a:gridCol>
              </a:tblGrid>
              <a:tr h="370840">
                <a:tc>
                  <a:txBody>
                    <a:bodyPr/>
                    <a:lstStyle/>
                    <a:p>
                      <a:endParaRPr lang="en-IN" dirty="0"/>
                    </a:p>
                  </a:txBody>
                  <a:tcPr/>
                </a:tc>
                <a:tc>
                  <a:txBody>
                    <a:bodyPr/>
                    <a:lstStyle/>
                    <a:p>
                      <a:r>
                        <a:rPr lang="en-IN" sz="1000" dirty="0" smtClean="0"/>
                        <a:t>Percentage Users per day</a:t>
                      </a:r>
                      <a:endParaRPr lang="en-IN" sz="1000" dirty="0"/>
                    </a:p>
                  </a:txBody>
                  <a:tcPr/>
                </a:tc>
                <a:tc>
                  <a:txBody>
                    <a:bodyPr/>
                    <a:lstStyle/>
                    <a:p>
                      <a:r>
                        <a:rPr lang="en-IN" sz="1000" dirty="0" smtClean="0"/>
                        <a:t>Event</a:t>
                      </a:r>
                      <a:endParaRPr lang="en-IN" sz="1000" dirty="0"/>
                    </a:p>
                  </a:txBody>
                  <a:tcPr/>
                </a:tc>
                <a:extLst>
                  <a:ext uri="{0D108BD9-81ED-4DB2-BD59-A6C34878D82A}">
                    <a16:rowId xmlns:a16="http://schemas.microsoft.com/office/drawing/2014/main" val="2441597236"/>
                  </a:ext>
                </a:extLst>
              </a:tr>
              <a:tr h="370840">
                <a:tc>
                  <a:txBody>
                    <a:bodyPr/>
                    <a:lstStyle/>
                    <a:p>
                      <a:endParaRPr lang="en-IN" dirty="0"/>
                    </a:p>
                  </a:txBody>
                  <a:tcPr/>
                </a:tc>
                <a:tc>
                  <a:txBody>
                    <a:bodyPr/>
                    <a:lstStyle/>
                    <a:p>
                      <a:r>
                        <a:rPr lang="en-IN" sz="1000" dirty="0" smtClean="0"/>
                        <a:t>3.33</a:t>
                      </a:r>
                      <a:endParaRPr lang="en-IN" sz="1000" dirty="0"/>
                    </a:p>
                  </a:txBody>
                  <a:tcPr/>
                </a:tc>
                <a:tc>
                  <a:txBody>
                    <a:bodyPr/>
                    <a:lstStyle/>
                    <a:p>
                      <a:r>
                        <a:rPr lang="en-IN" sz="1000" dirty="0" smtClean="0"/>
                        <a:t>Security patch updates are done per month</a:t>
                      </a:r>
                      <a:endParaRPr lang="en-IN" sz="1000" dirty="0"/>
                    </a:p>
                  </a:txBody>
                  <a:tcPr/>
                </a:tc>
                <a:extLst>
                  <a:ext uri="{0D108BD9-81ED-4DB2-BD59-A6C34878D82A}">
                    <a16:rowId xmlns:a16="http://schemas.microsoft.com/office/drawing/2014/main" val="411653691"/>
                  </a:ext>
                </a:extLst>
              </a:tr>
              <a:tr h="370840">
                <a:tc>
                  <a:txBody>
                    <a:bodyPr/>
                    <a:lstStyle/>
                    <a:p>
                      <a:endParaRPr lang="en-IN"/>
                    </a:p>
                  </a:txBody>
                  <a:tcPr/>
                </a:tc>
                <a:tc>
                  <a:txBody>
                    <a:bodyPr/>
                    <a:lstStyle/>
                    <a:p>
                      <a:r>
                        <a:rPr lang="en-IN" sz="1000" dirty="0" smtClean="0"/>
                        <a:t>1.11</a:t>
                      </a:r>
                      <a:endParaRPr lang="en-IN" sz="1000" dirty="0"/>
                    </a:p>
                  </a:txBody>
                  <a:tcPr/>
                </a:tc>
                <a:tc>
                  <a:txBody>
                    <a:bodyPr/>
                    <a:lstStyle/>
                    <a:p>
                      <a:r>
                        <a:rPr lang="en-IN" sz="1000" dirty="0" smtClean="0"/>
                        <a:t>MR i.e.</a:t>
                      </a:r>
                      <a:r>
                        <a:rPr lang="en-IN" sz="1000" baseline="0" dirty="0" smtClean="0"/>
                        <a:t> Modem</a:t>
                      </a:r>
                      <a:r>
                        <a:rPr lang="en-IN" sz="1000" dirty="0" smtClean="0"/>
                        <a:t> binary updates once in quarter</a:t>
                      </a:r>
                      <a:endParaRPr lang="en-IN" sz="1000" dirty="0"/>
                    </a:p>
                  </a:txBody>
                  <a:tcPr/>
                </a:tc>
                <a:extLst>
                  <a:ext uri="{0D108BD9-81ED-4DB2-BD59-A6C34878D82A}">
                    <a16:rowId xmlns:a16="http://schemas.microsoft.com/office/drawing/2014/main" val="886483086"/>
                  </a:ext>
                </a:extLst>
              </a:tr>
              <a:tr h="370840">
                <a:tc>
                  <a:txBody>
                    <a:bodyPr/>
                    <a:lstStyle/>
                    <a:p>
                      <a:endParaRPr lang="en-IN"/>
                    </a:p>
                  </a:txBody>
                  <a:tcPr/>
                </a:tc>
                <a:tc>
                  <a:txBody>
                    <a:bodyPr/>
                    <a:lstStyle/>
                    <a:p>
                      <a:r>
                        <a:rPr lang="en-IN" sz="1000" dirty="0" smtClean="0"/>
                        <a:t>0.25</a:t>
                      </a:r>
                      <a:endParaRPr lang="en-IN" sz="1000" dirty="0"/>
                    </a:p>
                  </a:txBody>
                  <a:tcPr/>
                </a:tc>
                <a:tc>
                  <a:txBody>
                    <a:bodyPr/>
                    <a:lstStyle/>
                    <a:p>
                      <a:r>
                        <a:rPr lang="en-IN" sz="1000" dirty="0" smtClean="0"/>
                        <a:t>OS upgrades per year</a:t>
                      </a:r>
                      <a:endParaRPr lang="en-IN" sz="1000" dirty="0"/>
                    </a:p>
                  </a:txBody>
                  <a:tcPr/>
                </a:tc>
                <a:extLst>
                  <a:ext uri="{0D108BD9-81ED-4DB2-BD59-A6C34878D82A}">
                    <a16:rowId xmlns:a16="http://schemas.microsoft.com/office/drawing/2014/main" val="2393709090"/>
                  </a:ext>
                </a:extLst>
              </a:tr>
              <a:tr h="368342">
                <a:tc>
                  <a:txBody>
                    <a:bodyPr/>
                    <a:lstStyle/>
                    <a:p>
                      <a:endParaRPr lang="en-IN" dirty="0"/>
                    </a:p>
                  </a:txBody>
                  <a:tcPr/>
                </a:tc>
                <a:tc>
                  <a:txBody>
                    <a:bodyPr/>
                    <a:lstStyle/>
                    <a:p>
                      <a:r>
                        <a:rPr lang="en-IN" sz="1000" dirty="0" smtClean="0"/>
                        <a:t>2.5</a:t>
                      </a:r>
                      <a:endParaRPr lang="en-IN" sz="1000" dirty="0"/>
                    </a:p>
                  </a:txBody>
                  <a:tcPr/>
                </a:tc>
                <a:tc>
                  <a:txBody>
                    <a:bodyPr/>
                    <a:lstStyle/>
                    <a:p>
                      <a:r>
                        <a:rPr lang="en-IN" sz="1000" dirty="0" smtClean="0"/>
                        <a:t>Silent reset. Field data from one operator </a:t>
                      </a:r>
                      <a:r>
                        <a:rPr lang="en-IN" sz="1000" dirty="0" smtClean="0">
                          <a:solidFill>
                            <a:srgbClr val="FF0000"/>
                          </a:solidFill>
                        </a:rPr>
                        <a:t>indicates 2.5-4% UEs perform this event </a:t>
                      </a:r>
                      <a:r>
                        <a:rPr lang="en-IN" sz="1000" dirty="0" smtClean="0"/>
                        <a:t>but its hard to believe that this is true globally thus we consider lower</a:t>
                      </a:r>
                      <a:r>
                        <a:rPr lang="en-IN" sz="1000" baseline="0" dirty="0" smtClean="0"/>
                        <a:t> band value </a:t>
                      </a:r>
                      <a:r>
                        <a:rPr lang="en-IN" sz="1000" dirty="0" smtClean="0"/>
                        <a:t>i.e. 2.5%</a:t>
                      </a:r>
                      <a:endParaRPr lang="en-IN" sz="1000" dirty="0"/>
                    </a:p>
                  </a:txBody>
                  <a:tcPr/>
                </a:tc>
                <a:extLst>
                  <a:ext uri="{0D108BD9-81ED-4DB2-BD59-A6C34878D82A}">
                    <a16:rowId xmlns:a16="http://schemas.microsoft.com/office/drawing/2014/main" val="2573300337"/>
                  </a:ext>
                </a:extLst>
              </a:tr>
              <a:tr h="370840">
                <a:tc>
                  <a:txBody>
                    <a:bodyPr/>
                    <a:lstStyle/>
                    <a:p>
                      <a:endParaRPr lang="en-IN" dirty="0"/>
                    </a:p>
                  </a:txBody>
                  <a:tcPr/>
                </a:tc>
                <a:tc>
                  <a:txBody>
                    <a:bodyPr/>
                    <a:lstStyle/>
                    <a:p>
                      <a:r>
                        <a:rPr lang="en-IN" sz="1000" dirty="0" smtClean="0"/>
                        <a:t>1</a:t>
                      </a:r>
                      <a:endParaRPr lang="en-IN" sz="1000" dirty="0"/>
                    </a:p>
                  </a:txBody>
                  <a:tcPr/>
                </a:tc>
                <a:tc>
                  <a:txBody>
                    <a:bodyPr/>
                    <a:lstStyle/>
                    <a:p>
                      <a:r>
                        <a:rPr lang="en-IN" sz="1000" dirty="0" smtClean="0"/>
                        <a:t>There are multiple</a:t>
                      </a:r>
                      <a:r>
                        <a:rPr lang="en-IN" sz="1000" baseline="0" dirty="0" smtClean="0"/>
                        <a:t> other triggers as discussed in earlier slides. </a:t>
                      </a:r>
                      <a:endParaRPr lang="en-IN" sz="1000" dirty="0"/>
                    </a:p>
                  </a:txBody>
                  <a:tcPr/>
                </a:tc>
                <a:extLst>
                  <a:ext uri="{0D108BD9-81ED-4DB2-BD59-A6C34878D82A}">
                    <a16:rowId xmlns:a16="http://schemas.microsoft.com/office/drawing/2014/main" val="2714566312"/>
                  </a:ext>
                </a:extLst>
              </a:tr>
              <a:tr h="370840">
                <a:tc>
                  <a:txBody>
                    <a:bodyPr/>
                    <a:lstStyle/>
                    <a:p>
                      <a:r>
                        <a:rPr lang="en-IN" sz="1600" dirty="0" smtClean="0"/>
                        <a:t>Total</a:t>
                      </a:r>
                      <a:endParaRPr lang="en-IN" sz="1600" dirty="0"/>
                    </a:p>
                  </a:txBody>
                  <a:tcPr/>
                </a:tc>
                <a:tc>
                  <a:txBody>
                    <a:bodyPr/>
                    <a:lstStyle/>
                    <a:p>
                      <a:r>
                        <a:rPr lang="en-IN" sz="1600" dirty="0" smtClean="0"/>
                        <a:t>8.19</a:t>
                      </a:r>
                      <a:endParaRPr lang="en-IN" sz="1600" dirty="0"/>
                    </a:p>
                  </a:txBody>
                  <a:tcPr/>
                </a:tc>
                <a:tc>
                  <a:txBody>
                    <a:bodyPr/>
                    <a:lstStyle/>
                    <a:p>
                      <a:endParaRPr lang="en-IN" dirty="0"/>
                    </a:p>
                  </a:txBody>
                  <a:tcPr/>
                </a:tc>
                <a:extLst>
                  <a:ext uri="{0D108BD9-81ED-4DB2-BD59-A6C34878D82A}">
                    <a16:rowId xmlns:a16="http://schemas.microsoft.com/office/drawing/2014/main" val="3937698034"/>
                  </a:ext>
                </a:extLst>
              </a:tr>
              <a:tr h="370840">
                <a:tc>
                  <a:txBody>
                    <a:bodyPr/>
                    <a:lstStyle/>
                    <a:p>
                      <a:endParaRPr lang="en-IN" dirty="0"/>
                    </a:p>
                  </a:txBody>
                  <a:tcPr/>
                </a:tc>
                <a:tc>
                  <a:txBody>
                    <a:bodyPr/>
                    <a:lstStyle/>
                    <a:p>
                      <a:endParaRPr lang="en-IN"/>
                    </a:p>
                  </a:txBody>
                  <a:tcPr/>
                </a:tc>
                <a:tc>
                  <a:txBody>
                    <a:bodyPr/>
                    <a:lstStyle/>
                    <a:p>
                      <a:endParaRPr lang="en-IN" dirty="0"/>
                    </a:p>
                  </a:txBody>
                  <a:tcPr/>
                </a:tc>
                <a:extLst>
                  <a:ext uri="{0D108BD9-81ED-4DB2-BD59-A6C34878D82A}">
                    <a16:rowId xmlns:a16="http://schemas.microsoft.com/office/drawing/2014/main" val="965296835"/>
                  </a:ext>
                </a:extLst>
              </a:tr>
            </a:tbl>
          </a:graphicData>
        </a:graphic>
      </p:graphicFrame>
      <p:sp>
        <p:nvSpPr>
          <p:cNvPr id="3" name="TextBox 2"/>
          <p:cNvSpPr txBox="1"/>
          <p:nvPr/>
        </p:nvSpPr>
        <p:spPr>
          <a:xfrm>
            <a:off x="419803" y="4892428"/>
            <a:ext cx="9972083" cy="923330"/>
          </a:xfrm>
          <a:prstGeom prst="rect">
            <a:avLst/>
          </a:prstGeom>
          <a:noFill/>
        </p:spPr>
        <p:txBody>
          <a:bodyPr wrap="square" rtlCol="0">
            <a:spAutoFit/>
          </a:bodyPr>
          <a:lstStyle/>
          <a:p>
            <a:r>
              <a:rPr lang="en-IN" dirty="0" smtClean="0"/>
              <a:t>Lets assume 3% as lower bound and </a:t>
            </a:r>
            <a:r>
              <a:rPr lang="en-IN" dirty="0"/>
              <a:t>8</a:t>
            </a:r>
            <a:r>
              <a:rPr lang="en-IN" dirty="0" smtClean="0"/>
              <a:t>% as upper bound.</a:t>
            </a:r>
          </a:p>
          <a:p>
            <a:endParaRPr lang="en-IN" dirty="0" smtClean="0"/>
          </a:p>
          <a:p>
            <a:r>
              <a:rPr lang="en-IN" dirty="0" smtClean="0"/>
              <a:t>NOTE 1: In the field sometimes security patch, MR and OS upgrades are clubbed together.</a:t>
            </a:r>
          </a:p>
        </p:txBody>
      </p:sp>
    </p:spTree>
    <p:extLst>
      <p:ext uri="{BB962C8B-B14F-4D97-AF65-F5344CB8AC3E}">
        <p14:creationId xmlns:p14="http://schemas.microsoft.com/office/powerpoint/2010/main" val="28406089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96703" y="91304"/>
            <a:ext cx="10463972" cy="596847"/>
          </a:xfrm>
        </p:spPr>
        <p:txBody>
          <a:bodyPr/>
          <a:lstStyle/>
          <a:p>
            <a:pPr algn="l"/>
            <a:r>
              <a:rPr lang="en-IN" dirty="0" smtClean="0"/>
              <a:t>Signalling per UE during re-registration.</a:t>
            </a:r>
            <a:endParaRPr lang="en-IN" dirty="0"/>
          </a:p>
        </p:txBody>
      </p:sp>
      <p:sp>
        <p:nvSpPr>
          <p:cNvPr id="6" name="내용 개체 틀 2"/>
          <p:cNvSpPr txBox="1">
            <a:spLocks/>
          </p:cNvSpPr>
          <p:nvPr/>
        </p:nvSpPr>
        <p:spPr>
          <a:xfrm>
            <a:off x="0" y="4042954"/>
            <a:ext cx="11283620" cy="2484834"/>
          </a:xfrm>
          <a:prstGeom prst="rect">
            <a:avLst/>
          </a:prstGeom>
        </p:spPr>
        <p:txBody>
          <a:bodyPr lIns="77925" tIns="0" rIns="77925" bIns="38963">
            <a:noAutofit/>
          </a:bodyPr>
          <a:lstStyle>
            <a:lvl1pPr marL="355591" marR="0" indent="-355591" algn="l" defTabSz="1038977" rtl="0" eaLnBrk="0" fontAlgn="auto" latinLnBrk="0" hangingPunct="0">
              <a:lnSpc>
                <a:spcPct val="140000"/>
              </a:lnSpc>
              <a:spcBef>
                <a:spcPts val="400"/>
              </a:spcBef>
              <a:spcAft>
                <a:spcPts val="400"/>
              </a:spcAft>
              <a:buClr>
                <a:srgbClr val="002060"/>
              </a:buClr>
              <a:buSzPct val="100000"/>
              <a:buFont typeface="Wingdings" pitchFamily="2" charset="2"/>
              <a:buBlip>
                <a:blip r:embed="rId2"/>
              </a:buBlip>
              <a:tabLst>
                <a:tab pos="411262" algn="l"/>
              </a:tabLst>
              <a:defRPr lang="en-US" altLang="ko-KR" sz="2667" b="0" kern="1200" baseline="0">
                <a:solidFill>
                  <a:srgbClr val="000000">
                    <a:alpha val="99000"/>
                  </a:srgbClr>
                </a:solidFill>
                <a:latin typeface="+mn-lt"/>
                <a:ea typeface="맑은 고딕" pitchFamily="50" charset="-127"/>
                <a:cs typeface="+mn-cs"/>
                <a:sym typeface="Wingdings" pitchFamily="2" charset="2"/>
              </a:defRPr>
            </a:lvl1pPr>
            <a:lvl2pPr marL="505058" indent="-202023" algn="l" defTabSz="1125288" rtl="0" eaLnBrk="1" latinLnBrk="0" hangingPunct="1">
              <a:lnSpc>
                <a:spcPct val="100000"/>
              </a:lnSpc>
              <a:spcBef>
                <a:spcPts val="400"/>
              </a:spcBef>
              <a:spcAft>
                <a:spcPts val="400"/>
              </a:spcAft>
              <a:buFont typeface="맑은 고딕" pitchFamily="50" charset="-127"/>
              <a:buChar char="-"/>
              <a:defRPr sz="2400" b="0" kern="1200" baseline="0">
                <a:solidFill>
                  <a:srgbClr val="000000">
                    <a:alpha val="99000"/>
                  </a:srgbClr>
                </a:solidFill>
                <a:latin typeface="Calibri" panose="020F0502020204030204" pitchFamily="34" charset="0"/>
                <a:ea typeface="맑은 고딕" pitchFamily="50" charset="-127"/>
                <a:cs typeface="+mn-cs"/>
              </a:defRPr>
            </a:lvl2pPr>
            <a:lvl3pPr marL="707081" indent="-202023" algn="l" defTabSz="1125288" rtl="0" eaLnBrk="1" latinLnBrk="0" hangingPunct="1">
              <a:lnSpc>
                <a:spcPct val="100000"/>
              </a:lnSpc>
              <a:spcBef>
                <a:spcPts val="400"/>
              </a:spcBef>
              <a:spcAft>
                <a:spcPts val="400"/>
              </a:spcAft>
              <a:buFont typeface="Arial" pitchFamily="34" charset="0"/>
              <a:buChar char="•"/>
              <a:defRPr sz="2133" kern="1200" baseline="0">
                <a:solidFill>
                  <a:srgbClr val="000000">
                    <a:alpha val="99000"/>
                  </a:srgbClr>
                </a:solidFill>
                <a:latin typeface="Calibri" panose="020F0502020204030204" pitchFamily="34" charset="0"/>
                <a:ea typeface="맑은 고딕" pitchFamily="50" charset="-127"/>
                <a:cs typeface="+mn-cs"/>
              </a:defRPr>
            </a:lvl3pPr>
            <a:lvl4pPr marL="811700" indent="-173162" algn="l" defTabSz="1125288" rtl="0" eaLnBrk="1" latinLnBrk="0" hangingPunct="1">
              <a:lnSpc>
                <a:spcPct val="100000"/>
              </a:lnSpc>
              <a:spcBef>
                <a:spcPts val="400"/>
              </a:spcBef>
              <a:spcAft>
                <a:spcPts val="400"/>
              </a:spcAft>
              <a:buFont typeface="맑은 고딕" pitchFamily="50" charset="-127"/>
              <a:buChar char="-"/>
              <a:defRPr sz="1867" kern="1200" baseline="0">
                <a:solidFill>
                  <a:srgbClr val="000000">
                    <a:alpha val="99000"/>
                  </a:srgbClr>
                </a:solidFill>
                <a:latin typeface="Calibri" panose="020F0502020204030204" pitchFamily="34" charset="0"/>
                <a:ea typeface="맑은 고딕" pitchFamily="50" charset="-127"/>
                <a:cs typeface="+mn-cs"/>
              </a:defRPr>
            </a:lvl4pPr>
            <a:lvl5pPr marL="1020938" indent="-164144" algn="l" defTabSz="1125288" rtl="0" eaLnBrk="1" latinLnBrk="0" hangingPunct="1">
              <a:lnSpc>
                <a:spcPct val="100000"/>
              </a:lnSpc>
              <a:spcBef>
                <a:spcPts val="400"/>
              </a:spcBef>
              <a:spcAft>
                <a:spcPts val="400"/>
              </a:spcAft>
              <a:buFont typeface="Arial" pitchFamily="34" charset="0"/>
              <a:buChar char="»"/>
              <a:defRPr sz="1600" kern="1200" baseline="0">
                <a:solidFill>
                  <a:srgbClr val="000000">
                    <a:alpha val="99000"/>
                  </a:srgbClr>
                </a:solidFill>
                <a:latin typeface="Calibri" panose="020F0502020204030204" pitchFamily="34" charset="0"/>
                <a:ea typeface="맑은 고딕" pitchFamily="50" charset="-127"/>
                <a:cs typeface="+mn-cs"/>
              </a:defRPr>
            </a:lvl5pPr>
            <a:lvl6pPr marL="309454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6pPr>
            <a:lvl7pPr marL="3657183"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7pPr>
            <a:lvl8pPr marL="4219828"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8pPr>
            <a:lvl9pPr marL="478247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9pPr>
          </a:lstStyle>
          <a:p>
            <a:pPr marL="0" indent="0">
              <a:lnSpc>
                <a:spcPct val="150000"/>
              </a:lnSpc>
              <a:buFont typeface="Wingdings" pitchFamily="2" charset="2"/>
              <a:buNone/>
            </a:pPr>
            <a:endParaRPr lang="en-IN" sz="1600" dirty="0">
              <a:latin typeface="Calibri" panose="020F0502020204030204" pitchFamily="34" charset="0"/>
              <a:cs typeface="Calibri" panose="020F0502020204030204" pitchFamily="34" charset="0"/>
            </a:endParaRPr>
          </a:p>
        </p:txBody>
      </p:sp>
      <p:grpSp>
        <p:nvGrpSpPr>
          <p:cNvPr id="8" name="Group 7"/>
          <p:cNvGrpSpPr/>
          <p:nvPr/>
        </p:nvGrpSpPr>
        <p:grpSpPr>
          <a:xfrm>
            <a:off x="746168" y="1342609"/>
            <a:ext cx="11573691" cy="5400690"/>
            <a:chOff x="160457" y="892885"/>
            <a:chExt cx="12031543" cy="6376714"/>
          </a:xfrm>
        </p:grpSpPr>
        <p:pic>
          <p:nvPicPr>
            <p:cNvPr id="9" name="Picture 8"/>
            <p:cNvPicPr>
              <a:picLocks noChangeAspect="1"/>
            </p:cNvPicPr>
            <p:nvPr/>
          </p:nvPicPr>
          <p:blipFill>
            <a:blip r:embed="rId3"/>
            <a:stretch>
              <a:fillRect/>
            </a:stretch>
          </p:blipFill>
          <p:spPr>
            <a:xfrm>
              <a:off x="160457" y="968189"/>
              <a:ext cx="3583200" cy="5013064"/>
            </a:xfrm>
            <a:prstGeom prst="rect">
              <a:avLst/>
            </a:prstGeom>
          </p:spPr>
        </p:pic>
        <p:pic>
          <p:nvPicPr>
            <p:cNvPr id="10" name="Picture 9"/>
            <p:cNvPicPr>
              <a:picLocks noChangeAspect="1"/>
            </p:cNvPicPr>
            <p:nvPr/>
          </p:nvPicPr>
          <p:blipFill>
            <a:blip r:embed="rId4"/>
            <a:stretch>
              <a:fillRect/>
            </a:stretch>
          </p:blipFill>
          <p:spPr>
            <a:xfrm>
              <a:off x="4054216" y="968189"/>
              <a:ext cx="3847270" cy="5152913"/>
            </a:xfrm>
            <a:prstGeom prst="rect">
              <a:avLst/>
            </a:prstGeom>
          </p:spPr>
        </p:pic>
        <p:cxnSp>
          <p:nvCxnSpPr>
            <p:cNvPr id="11" name="Straight Connector 10"/>
            <p:cNvCxnSpPr/>
            <p:nvPr/>
          </p:nvCxnSpPr>
          <p:spPr>
            <a:xfrm>
              <a:off x="3879154" y="892885"/>
              <a:ext cx="8959" cy="5846078"/>
            </a:xfrm>
            <a:prstGeom prst="line">
              <a:avLst/>
            </a:prstGeom>
            <a:ln w="4762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081032" y="892885"/>
              <a:ext cx="50586" cy="5846078"/>
            </a:xfrm>
            <a:prstGeom prst="line">
              <a:avLst/>
            </a:prstGeom>
            <a:ln w="47625">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97916" y="6215743"/>
              <a:ext cx="3039941" cy="617777"/>
            </a:xfrm>
            <a:prstGeom prst="rect">
              <a:avLst/>
            </a:prstGeom>
            <a:noFill/>
          </p:spPr>
          <p:txBody>
            <a:bodyPr wrap="square" rtlCol="0">
              <a:spAutoFit/>
            </a:bodyPr>
            <a:lstStyle/>
            <a:p>
              <a:r>
                <a:rPr lang="en-IN" sz="1400" dirty="0" smtClean="0"/>
                <a:t>MM Signalling:: </a:t>
              </a:r>
              <a:r>
                <a:rPr lang="en-GB" sz="1400" dirty="0"/>
                <a:t>Figure 4.2.2.2.2-1: Registration </a:t>
              </a:r>
              <a:r>
                <a:rPr lang="en-GB" sz="1400" dirty="0" smtClean="0"/>
                <a:t>procedure(23.502)</a:t>
              </a:r>
              <a:endParaRPr lang="en-IN" sz="1400" dirty="0"/>
            </a:p>
          </p:txBody>
        </p:sp>
        <p:sp>
          <p:nvSpPr>
            <p:cNvPr id="14" name="TextBox 13"/>
            <p:cNvSpPr txBox="1"/>
            <p:nvPr/>
          </p:nvSpPr>
          <p:spPr>
            <a:xfrm>
              <a:off x="4240299" y="6230834"/>
              <a:ext cx="3661187" cy="872157"/>
            </a:xfrm>
            <a:prstGeom prst="rect">
              <a:avLst/>
            </a:prstGeom>
            <a:noFill/>
          </p:spPr>
          <p:txBody>
            <a:bodyPr wrap="square" rtlCol="0">
              <a:spAutoFit/>
            </a:bodyPr>
            <a:lstStyle/>
            <a:p>
              <a:r>
                <a:rPr lang="en-IN" sz="1400" dirty="0" smtClean="0"/>
                <a:t>X * (SM Signalling per UE:: </a:t>
              </a:r>
              <a:r>
                <a:rPr lang="en-GB" sz="1400" dirty="0"/>
                <a:t>Figure 4.3.2.2.1-1</a:t>
              </a:r>
              <a:r>
                <a:rPr lang="en-GB" sz="1400" dirty="0" smtClean="0"/>
                <a:t>: </a:t>
              </a:r>
              <a:r>
                <a:rPr lang="en-GB" sz="1400" dirty="0"/>
                <a:t>PDU Session Establishment </a:t>
              </a:r>
              <a:r>
                <a:rPr lang="en-GB" sz="1400" dirty="0" smtClean="0"/>
                <a:t>(23.502))</a:t>
              </a:r>
            </a:p>
            <a:p>
              <a:endParaRPr lang="en-IN" sz="1400" dirty="0"/>
            </a:p>
          </p:txBody>
        </p:sp>
        <p:pic>
          <p:nvPicPr>
            <p:cNvPr id="15" name="Picture 14"/>
            <p:cNvPicPr>
              <a:picLocks noChangeAspect="1"/>
            </p:cNvPicPr>
            <p:nvPr/>
          </p:nvPicPr>
          <p:blipFill>
            <a:blip r:embed="rId5"/>
            <a:stretch>
              <a:fillRect/>
            </a:stretch>
          </p:blipFill>
          <p:spPr>
            <a:xfrm>
              <a:off x="8235948" y="968189"/>
              <a:ext cx="3811618" cy="4071897"/>
            </a:xfrm>
            <a:prstGeom prst="rect">
              <a:avLst/>
            </a:prstGeom>
          </p:spPr>
        </p:pic>
        <p:sp>
          <p:nvSpPr>
            <p:cNvPr id="16" name="Rectangle 15"/>
            <p:cNvSpPr/>
            <p:nvPr/>
          </p:nvSpPr>
          <p:spPr>
            <a:xfrm>
              <a:off x="8477583" y="6215743"/>
              <a:ext cx="3714417" cy="1053856"/>
            </a:xfrm>
            <a:prstGeom prst="rect">
              <a:avLst/>
            </a:prstGeom>
          </p:spPr>
          <p:txBody>
            <a:bodyPr wrap="square">
              <a:spAutoFit/>
            </a:bodyPr>
            <a:lstStyle/>
            <a:p>
              <a:pPr>
                <a:spcAft>
                  <a:spcPts val="1200"/>
                </a:spcAft>
              </a:pPr>
              <a:r>
                <a:rPr lang="en-IN" sz="1400" dirty="0"/>
                <a:t>Y * </a:t>
              </a:r>
              <a:r>
                <a:rPr lang="en-IN" sz="1400" dirty="0" smtClean="0"/>
                <a:t>(</a:t>
              </a:r>
              <a:r>
                <a:rPr lang="en-GB" sz="1400" dirty="0" smtClean="0"/>
                <a:t>Application signalling per UE::Figure </a:t>
              </a:r>
              <a:r>
                <a:rPr lang="en-GB" sz="1400" dirty="0"/>
                <a:t>5.1: </a:t>
              </a:r>
              <a:r>
                <a:rPr lang="en-GB" sz="1400" dirty="0" smtClean="0"/>
                <a:t>IMS Registration </a:t>
              </a:r>
              <a:r>
                <a:rPr lang="en-IN" sz="1400" dirty="0" smtClean="0"/>
                <a:t>(23.228</a:t>
              </a:r>
              <a:r>
                <a:rPr lang="en-GB" sz="1400" dirty="0" smtClean="0"/>
                <a:t>)</a:t>
              </a:r>
              <a:endParaRPr lang="en-GB" sz="1400" dirty="0"/>
            </a:p>
            <a:p>
              <a:pPr>
                <a:spcAft>
                  <a:spcPts val="1200"/>
                </a:spcAft>
              </a:pPr>
              <a:endParaRPr lang="en-IN" sz="1400" dirty="0"/>
            </a:p>
          </p:txBody>
        </p:sp>
      </p:grpSp>
    </p:spTree>
    <p:extLst>
      <p:ext uri="{BB962C8B-B14F-4D97-AF65-F5344CB8AC3E}">
        <p14:creationId xmlns:p14="http://schemas.microsoft.com/office/powerpoint/2010/main" val="8230901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IN" dirty="0" smtClean="0"/>
              <a:t>Number of message exchanges between NFs:</a:t>
            </a:r>
            <a:r>
              <a:rPr lang="en-IN" dirty="0"/>
              <a:t/>
            </a:r>
            <a:br>
              <a:rPr lang="en-IN" dirty="0"/>
            </a:br>
            <a:endParaRPr lang="en-IN" dirty="0"/>
          </a:p>
        </p:txBody>
      </p:sp>
      <p:sp>
        <p:nvSpPr>
          <p:cNvPr id="5" name="TextBox 4"/>
          <p:cNvSpPr txBox="1"/>
          <p:nvPr/>
        </p:nvSpPr>
        <p:spPr>
          <a:xfrm>
            <a:off x="245533" y="900505"/>
            <a:ext cx="11700933" cy="5909310"/>
          </a:xfrm>
          <a:prstGeom prst="rect">
            <a:avLst/>
          </a:prstGeom>
          <a:noFill/>
        </p:spPr>
        <p:txBody>
          <a:bodyPr wrap="square" rtlCol="0">
            <a:spAutoFit/>
          </a:bodyPr>
          <a:lstStyle/>
          <a:p>
            <a:r>
              <a:rPr lang="en-IN" dirty="0" smtClean="0"/>
              <a:t>From 23.502: number of message exchanges:</a:t>
            </a:r>
          </a:p>
          <a:p>
            <a:r>
              <a:rPr lang="en-IN" dirty="0" smtClean="0"/>
              <a:t>Attach procedure 		:  25</a:t>
            </a:r>
          </a:p>
          <a:p>
            <a:r>
              <a:rPr lang="en-IN" dirty="0" smtClean="0"/>
              <a:t>Deregistration procedure       :     8</a:t>
            </a:r>
          </a:p>
          <a:p>
            <a:r>
              <a:rPr lang="en-IN" dirty="0" smtClean="0"/>
              <a:t>PDU session          		:  63             (3*21 where 3 is number of PDU sessions active before the event)</a:t>
            </a:r>
          </a:p>
          <a:p>
            <a:r>
              <a:rPr lang="en-IN" dirty="0" smtClean="0"/>
              <a:t>Application signalling	:  40             (4* 10   assuming 10 applications with 4 message exchanges for recovery) </a:t>
            </a:r>
            <a:endParaRPr lang="en-IN" dirty="0"/>
          </a:p>
          <a:p>
            <a:r>
              <a:rPr lang="en-IN" dirty="0" smtClean="0"/>
              <a:t>==                                                 136.   </a:t>
            </a:r>
          </a:p>
          <a:p>
            <a:r>
              <a:rPr lang="en-IN" dirty="0" smtClean="0"/>
              <a:t>Additionally few other procedures may get executed for e.g. security and NSSAA etc. </a:t>
            </a:r>
          </a:p>
          <a:p>
            <a:r>
              <a:rPr lang="en-IN" dirty="0" smtClean="0"/>
              <a:t>Let us consider </a:t>
            </a:r>
            <a:r>
              <a:rPr lang="en-IN" dirty="0"/>
              <a:t>range of message </a:t>
            </a:r>
            <a:r>
              <a:rPr lang="en-IN" dirty="0" smtClean="0"/>
              <a:t>exchanges</a:t>
            </a:r>
            <a:r>
              <a:rPr lang="en-IN" dirty="0"/>
              <a:t> </a:t>
            </a:r>
            <a:r>
              <a:rPr lang="en-IN" dirty="0" smtClean="0"/>
              <a:t>= 100 to 125</a:t>
            </a:r>
          </a:p>
          <a:p>
            <a:endParaRPr lang="en-IN" dirty="0" smtClean="0"/>
          </a:p>
          <a:p>
            <a:r>
              <a:rPr lang="en-IN" dirty="0" smtClean="0"/>
              <a:t>Minimum calculation:</a:t>
            </a:r>
            <a:endParaRPr lang="en-IN" dirty="0"/>
          </a:p>
          <a:p>
            <a:r>
              <a:rPr lang="en-IN" dirty="0" smtClean="0"/>
              <a:t>3% </a:t>
            </a:r>
            <a:r>
              <a:rPr lang="en-IN" dirty="0"/>
              <a:t>of the </a:t>
            </a:r>
            <a:r>
              <a:rPr lang="en-IN" dirty="0" smtClean="0"/>
              <a:t>UEs </a:t>
            </a:r>
            <a:r>
              <a:rPr lang="en-IN" dirty="0"/>
              <a:t>per day face this event, If we assume 100 million </a:t>
            </a:r>
            <a:r>
              <a:rPr lang="en-IN" dirty="0" smtClean="0"/>
              <a:t>subscribers, 3 </a:t>
            </a:r>
            <a:r>
              <a:rPr lang="en-IN" dirty="0"/>
              <a:t>million subscribers face this event per </a:t>
            </a:r>
            <a:r>
              <a:rPr lang="en-IN" dirty="0" smtClean="0"/>
              <a:t>day.</a:t>
            </a:r>
          </a:p>
          <a:p>
            <a:r>
              <a:rPr lang="en-IN" dirty="0" smtClean="0"/>
              <a:t>Thus total message exchanges between NFs and NF-UE = 3 million * 100 </a:t>
            </a:r>
          </a:p>
          <a:p>
            <a:r>
              <a:rPr lang="en-IN" dirty="0"/>
              <a:t>	</a:t>
            </a:r>
            <a:r>
              <a:rPr lang="en-IN" dirty="0" smtClean="0"/>
              <a:t>				           = 300 million message exchanges per day.</a:t>
            </a:r>
            <a:endParaRPr lang="en-IN" dirty="0"/>
          </a:p>
          <a:p>
            <a:endParaRPr lang="en-IN" dirty="0" smtClean="0"/>
          </a:p>
          <a:p>
            <a:r>
              <a:rPr lang="en-IN" dirty="0" smtClean="0"/>
              <a:t>Maximum </a:t>
            </a:r>
            <a:r>
              <a:rPr lang="en-IN" dirty="0"/>
              <a:t>calculation:</a:t>
            </a:r>
          </a:p>
          <a:p>
            <a:r>
              <a:rPr lang="en-IN" dirty="0" smtClean="0"/>
              <a:t>8% </a:t>
            </a:r>
            <a:r>
              <a:rPr lang="en-IN" dirty="0"/>
              <a:t>of the </a:t>
            </a:r>
            <a:r>
              <a:rPr lang="en-IN" dirty="0" smtClean="0"/>
              <a:t>UEs </a:t>
            </a:r>
            <a:r>
              <a:rPr lang="en-IN" dirty="0"/>
              <a:t>per day face this event, If we assume 100 million subscribers, </a:t>
            </a:r>
            <a:r>
              <a:rPr lang="en-IN" dirty="0" smtClean="0"/>
              <a:t>8 </a:t>
            </a:r>
            <a:r>
              <a:rPr lang="en-IN" dirty="0"/>
              <a:t>million subscribers face this event per day.</a:t>
            </a:r>
          </a:p>
          <a:p>
            <a:r>
              <a:rPr lang="en-IN" dirty="0"/>
              <a:t>Thus total message exchanges between NFs and NF-UE = </a:t>
            </a:r>
            <a:r>
              <a:rPr lang="en-IN" dirty="0" smtClean="0"/>
              <a:t>8 </a:t>
            </a:r>
            <a:r>
              <a:rPr lang="en-IN" dirty="0"/>
              <a:t>million * </a:t>
            </a:r>
            <a:r>
              <a:rPr lang="en-IN" dirty="0" smtClean="0"/>
              <a:t>125 </a:t>
            </a:r>
            <a:endParaRPr lang="en-IN" dirty="0"/>
          </a:p>
          <a:p>
            <a:r>
              <a:rPr lang="en-IN" dirty="0"/>
              <a:t>					           = </a:t>
            </a:r>
            <a:r>
              <a:rPr lang="en-IN" dirty="0" smtClean="0"/>
              <a:t>1000 </a:t>
            </a:r>
            <a:r>
              <a:rPr lang="en-IN" dirty="0"/>
              <a:t>million message exchanges per day.</a:t>
            </a:r>
          </a:p>
          <a:p>
            <a:endParaRPr lang="en-IN" dirty="0" smtClean="0"/>
          </a:p>
          <a:p>
            <a:endParaRPr lang="en-IN" dirty="0" smtClean="0"/>
          </a:p>
          <a:p>
            <a:endParaRPr lang="en-IN" dirty="0"/>
          </a:p>
        </p:txBody>
      </p:sp>
    </p:spTree>
    <p:extLst>
      <p:ext uri="{BB962C8B-B14F-4D97-AF65-F5344CB8AC3E}">
        <p14:creationId xmlns:p14="http://schemas.microsoft.com/office/powerpoint/2010/main" val="35363681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96703" y="91304"/>
            <a:ext cx="10463972" cy="596847"/>
          </a:xfrm>
        </p:spPr>
        <p:txBody>
          <a:bodyPr/>
          <a:lstStyle/>
          <a:p>
            <a:pPr algn="l"/>
            <a:r>
              <a:rPr lang="en-IN" u="sng" dirty="0"/>
              <a:t>Problem </a:t>
            </a:r>
            <a:r>
              <a:rPr lang="en-IN" u="sng" dirty="0" smtClean="0"/>
              <a:t>Statement#1:</a:t>
            </a:r>
            <a:endParaRPr lang="en-IN" u="sng" dirty="0"/>
          </a:p>
        </p:txBody>
      </p:sp>
      <p:sp>
        <p:nvSpPr>
          <p:cNvPr id="5" name="Content Placeholder 2"/>
          <p:cNvSpPr>
            <a:spLocks noGrp="1"/>
          </p:cNvSpPr>
          <p:nvPr>
            <p:ph idx="1"/>
          </p:nvPr>
        </p:nvSpPr>
        <p:spPr>
          <a:xfrm>
            <a:off x="120503" y="986612"/>
            <a:ext cx="11905650" cy="5091971"/>
          </a:xfrm>
        </p:spPr>
        <p:txBody>
          <a:bodyPr>
            <a:normAutofit/>
          </a:bodyPr>
          <a:lstStyle/>
          <a:p>
            <a:pPr marL="0" indent="0">
              <a:buNone/>
            </a:pPr>
            <a:r>
              <a:rPr lang="en-IN" sz="1600" dirty="0" smtClean="0"/>
              <a:t>For the events which needs only MM context recovery, the SM context and Application context is also deleted.  Example </a:t>
            </a:r>
            <a:r>
              <a:rPr lang="en-IN" sz="1600" dirty="0"/>
              <a:t>events that lead to </a:t>
            </a:r>
            <a:r>
              <a:rPr lang="en-IN" sz="1600" dirty="0" smtClean="0"/>
              <a:t>  MM </a:t>
            </a:r>
            <a:r>
              <a:rPr lang="en-IN" sz="1600" dirty="0"/>
              <a:t>context reset to occur:</a:t>
            </a:r>
          </a:p>
          <a:p>
            <a:pPr marL="768600" lvl="2" indent="-228600">
              <a:buClrTx/>
              <a:buFont typeface="+mj-lt"/>
              <a:buAutoNum type="arabicPeriod"/>
            </a:pPr>
            <a:r>
              <a:rPr lang="en-IN" altLang="ko-KR" sz="1200" dirty="0"/>
              <a:t>Silent reset at Modem </a:t>
            </a:r>
          </a:p>
          <a:p>
            <a:pPr marL="768600" lvl="2" indent="-228600">
              <a:buClrTx/>
              <a:buFont typeface="+mj-lt"/>
              <a:buAutoNum type="arabicPeriod"/>
            </a:pPr>
            <a:r>
              <a:rPr lang="en-IN" altLang="ko-KR" sz="1200" dirty="0"/>
              <a:t>Security patch updates</a:t>
            </a:r>
          </a:p>
          <a:p>
            <a:pPr marL="768600" lvl="2" indent="-228600">
              <a:buClrTx/>
              <a:buFont typeface="+mj-lt"/>
              <a:buAutoNum type="arabicPeriod"/>
            </a:pPr>
            <a:r>
              <a:rPr lang="en-IN" altLang="ko-KR" sz="1200" dirty="0"/>
              <a:t>OS upgrade </a:t>
            </a:r>
          </a:p>
          <a:p>
            <a:pPr marL="768600" lvl="2" indent="-228600">
              <a:buClrTx/>
              <a:buFont typeface="+mj-lt"/>
              <a:buAutoNum type="arabicPeriod"/>
            </a:pPr>
            <a:r>
              <a:rPr lang="en-IN" altLang="ko-KR" sz="1200" dirty="0"/>
              <a:t>Modem feature or system SW updates</a:t>
            </a:r>
          </a:p>
          <a:p>
            <a:pPr marL="768600" lvl="2" indent="-228600">
              <a:buClrTx/>
              <a:buFont typeface="+mj-lt"/>
              <a:buAutoNum type="arabicPeriod"/>
            </a:pPr>
            <a:r>
              <a:rPr lang="en-IN" altLang="ko-KR" sz="1200" dirty="0" smtClean="0"/>
              <a:t>Device </a:t>
            </a:r>
            <a:r>
              <a:rPr lang="en-IN" altLang="ko-KR" sz="1200" dirty="0"/>
              <a:t>reboot upon Modem setting </a:t>
            </a:r>
            <a:r>
              <a:rPr lang="en-IN" altLang="ko-KR" sz="1200" dirty="0" smtClean="0"/>
              <a:t>changes</a:t>
            </a:r>
            <a:endParaRPr lang="en-IN" altLang="ko-KR" sz="1200" dirty="0"/>
          </a:p>
          <a:p>
            <a:pPr marL="768600" lvl="2" indent="-228600">
              <a:buClrTx/>
              <a:buFont typeface="+mj-lt"/>
              <a:buAutoNum type="arabicPeriod"/>
            </a:pPr>
            <a:r>
              <a:rPr lang="en-IN" altLang="ko-KR" sz="1200" dirty="0"/>
              <a:t>Network initiated Detach Request with “Re-Attach Required”</a:t>
            </a:r>
          </a:p>
          <a:p>
            <a:pPr marL="0" indent="0">
              <a:buNone/>
            </a:pPr>
            <a:endParaRPr lang="en-IN" sz="1200" dirty="0" smtClean="0"/>
          </a:p>
          <a:p>
            <a:pPr marL="0" indent="0">
              <a:buNone/>
            </a:pPr>
            <a:endParaRPr lang="en-IN" sz="1600" dirty="0"/>
          </a:p>
          <a:p>
            <a:pPr marL="0" indent="0">
              <a:buNone/>
            </a:pPr>
            <a:endParaRPr lang="en-IN" sz="1600" dirty="0" smtClean="0"/>
          </a:p>
          <a:p>
            <a:pPr marL="0" indent="0">
              <a:buNone/>
            </a:pPr>
            <a:endParaRPr lang="en-IN" sz="1600" dirty="0" smtClean="0"/>
          </a:p>
          <a:p>
            <a:pPr marL="0" indent="0">
              <a:buNone/>
            </a:pPr>
            <a:endParaRPr lang="en-IN" dirty="0"/>
          </a:p>
        </p:txBody>
      </p:sp>
      <p:sp>
        <p:nvSpPr>
          <p:cNvPr id="6" name="내용 개체 틀 2"/>
          <p:cNvSpPr txBox="1">
            <a:spLocks/>
          </p:cNvSpPr>
          <p:nvPr/>
        </p:nvSpPr>
        <p:spPr>
          <a:xfrm>
            <a:off x="0" y="4042954"/>
            <a:ext cx="11283620" cy="2484834"/>
          </a:xfrm>
          <a:prstGeom prst="rect">
            <a:avLst/>
          </a:prstGeom>
        </p:spPr>
        <p:txBody>
          <a:bodyPr lIns="77925" tIns="0" rIns="77925" bIns="38963">
            <a:noAutofit/>
          </a:bodyPr>
          <a:lstStyle>
            <a:lvl1pPr marL="355591" marR="0" indent="-355591" algn="l" defTabSz="1038977" rtl="0" eaLnBrk="0" fontAlgn="auto" latinLnBrk="0" hangingPunct="0">
              <a:lnSpc>
                <a:spcPct val="140000"/>
              </a:lnSpc>
              <a:spcBef>
                <a:spcPts val="400"/>
              </a:spcBef>
              <a:spcAft>
                <a:spcPts val="400"/>
              </a:spcAft>
              <a:buClr>
                <a:srgbClr val="002060"/>
              </a:buClr>
              <a:buSzPct val="100000"/>
              <a:buFont typeface="Wingdings" pitchFamily="2" charset="2"/>
              <a:buBlip>
                <a:blip r:embed="rId2"/>
              </a:buBlip>
              <a:tabLst>
                <a:tab pos="411262" algn="l"/>
              </a:tabLst>
              <a:defRPr lang="en-US" altLang="ko-KR" sz="2667" b="0" kern="1200" baseline="0">
                <a:solidFill>
                  <a:srgbClr val="000000">
                    <a:alpha val="99000"/>
                  </a:srgbClr>
                </a:solidFill>
                <a:latin typeface="+mn-lt"/>
                <a:ea typeface="맑은 고딕" pitchFamily="50" charset="-127"/>
                <a:cs typeface="+mn-cs"/>
                <a:sym typeface="Wingdings" pitchFamily="2" charset="2"/>
              </a:defRPr>
            </a:lvl1pPr>
            <a:lvl2pPr marL="505058" indent="-202023" algn="l" defTabSz="1125288" rtl="0" eaLnBrk="1" latinLnBrk="0" hangingPunct="1">
              <a:lnSpc>
                <a:spcPct val="100000"/>
              </a:lnSpc>
              <a:spcBef>
                <a:spcPts val="400"/>
              </a:spcBef>
              <a:spcAft>
                <a:spcPts val="400"/>
              </a:spcAft>
              <a:buFont typeface="맑은 고딕" pitchFamily="50" charset="-127"/>
              <a:buChar char="-"/>
              <a:defRPr sz="2400" b="0" kern="1200" baseline="0">
                <a:solidFill>
                  <a:srgbClr val="000000">
                    <a:alpha val="99000"/>
                  </a:srgbClr>
                </a:solidFill>
                <a:latin typeface="Calibri" panose="020F0502020204030204" pitchFamily="34" charset="0"/>
                <a:ea typeface="맑은 고딕" pitchFamily="50" charset="-127"/>
                <a:cs typeface="+mn-cs"/>
              </a:defRPr>
            </a:lvl2pPr>
            <a:lvl3pPr marL="707081" indent="-202023" algn="l" defTabSz="1125288" rtl="0" eaLnBrk="1" latinLnBrk="0" hangingPunct="1">
              <a:lnSpc>
                <a:spcPct val="100000"/>
              </a:lnSpc>
              <a:spcBef>
                <a:spcPts val="400"/>
              </a:spcBef>
              <a:spcAft>
                <a:spcPts val="400"/>
              </a:spcAft>
              <a:buFont typeface="Arial" pitchFamily="34" charset="0"/>
              <a:buChar char="•"/>
              <a:defRPr sz="2133" kern="1200" baseline="0">
                <a:solidFill>
                  <a:srgbClr val="000000">
                    <a:alpha val="99000"/>
                  </a:srgbClr>
                </a:solidFill>
                <a:latin typeface="Calibri" panose="020F0502020204030204" pitchFamily="34" charset="0"/>
                <a:ea typeface="맑은 고딕" pitchFamily="50" charset="-127"/>
                <a:cs typeface="+mn-cs"/>
              </a:defRPr>
            </a:lvl3pPr>
            <a:lvl4pPr marL="811700" indent="-173162" algn="l" defTabSz="1125288" rtl="0" eaLnBrk="1" latinLnBrk="0" hangingPunct="1">
              <a:lnSpc>
                <a:spcPct val="100000"/>
              </a:lnSpc>
              <a:spcBef>
                <a:spcPts val="400"/>
              </a:spcBef>
              <a:spcAft>
                <a:spcPts val="400"/>
              </a:spcAft>
              <a:buFont typeface="맑은 고딕" pitchFamily="50" charset="-127"/>
              <a:buChar char="-"/>
              <a:defRPr sz="1867" kern="1200" baseline="0">
                <a:solidFill>
                  <a:srgbClr val="000000">
                    <a:alpha val="99000"/>
                  </a:srgbClr>
                </a:solidFill>
                <a:latin typeface="Calibri" panose="020F0502020204030204" pitchFamily="34" charset="0"/>
                <a:ea typeface="맑은 고딕" pitchFamily="50" charset="-127"/>
                <a:cs typeface="+mn-cs"/>
              </a:defRPr>
            </a:lvl4pPr>
            <a:lvl5pPr marL="1020938" indent="-164144" algn="l" defTabSz="1125288" rtl="0" eaLnBrk="1" latinLnBrk="0" hangingPunct="1">
              <a:lnSpc>
                <a:spcPct val="100000"/>
              </a:lnSpc>
              <a:spcBef>
                <a:spcPts val="400"/>
              </a:spcBef>
              <a:spcAft>
                <a:spcPts val="400"/>
              </a:spcAft>
              <a:buFont typeface="Arial" pitchFamily="34" charset="0"/>
              <a:buChar char="»"/>
              <a:defRPr sz="1600" kern="1200" baseline="0">
                <a:solidFill>
                  <a:srgbClr val="000000">
                    <a:alpha val="99000"/>
                  </a:srgbClr>
                </a:solidFill>
                <a:latin typeface="Calibri" panose="020F0502020204030204" pitchFamily="34" charset="0"/>
                <a:ea typeface="맑은 고딕" pitchFamily="50" charset="-127"/>
                <a:cs typeface="+mn-cs"/>
              </a:defRPr>
            </a:lvl5pPr>
            <a:lvl6pPr marL="309454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6pPr>
            <a:lvl7pPr marL="3657183"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7pPr>
            <a:lvl8pPr marL="4219828"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8pPr>
            <a:lvl9pPr marL="478247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9pPr>
          </a:lstStyle>
          <a:p>
            <a:pPr marL="0" indent="0">
              <a:lnSpc>
                <a:spcPct val="150000"/>
              </a:lnSpc>
              <a:buFont typeface="Wingdings" pitchFamily="2" charset="2"/>
              <a:buNone/>
            </a:pPr>
            <a:endParaRPr lang="en-IN" sz="1600" dirty="0">
              <a:latin typeface="Calibri" panose="020F0502020204030204" pitchFamily="34" charset="0"/>
              <a:cs typeface="Calibri" panose="020F0502020204030204" pitchFamily="34" charset="0"/>
            </a:endParaRPr>
          </a:p>
        </p:txBody>
      </p:sp>
      <p:pic>
        <p:nvPicPr>
          <p:cNvPr id="7" name="Picture 6"/>
          <p:cNvPicPr>
            <a:picLocks noChangeAspect="1"/>
          </p:cNvPicPr>
          <p:nvPr/>
        </p:nvPicPr>
        <p:blipFill>
          <a:blip r:embed="rId3"/>
          <a:stretch>
            <a:fillRect/>
          </a:stretch>
        </p:blipFill>
        <p:spPr>
          <a:xfrm>
            <a:off x="5177032" y="3352888"/>
            <a:ext cx="6335188" cy="2725695"/>
          </a:xfrm>
          <a:prstGeom prst="rect">
            <a:avLst/>
          </a:prstGeom>
        </p:spPr>
      </p:pic>
      <p:sp>
        <p:nvSpPr>
          <p:cNvPr id="8" name="TextBox 7"/>
          <p:cNvSpPr txBox="1"/>
          <p:nvPr/>
        </p:nvSpPr>
        <p:spPr>
          <a:xfrm>
            <a:off x="349103" y="3115783"/>
            <a:ext cx="4441016" cy="2821285"/>
          </a:xfrm>
          <a:prstGeom prst="rect">
            <a:avLst/>
          </a:prstGeom>
          <a:noFill/>
        </p:spPr>
        <p:txBody>
          <a:bodyPr wrap="square" rtlCol="0">
            <a:spAutoFit/>
          </a:bodyPr>
          <a:lstStyle/>
          <a:p>
            <a:pPr marL="355591" indent="-355591" defTabSz="1038977" eaLnBrk="0" hangingPunct="0">
              <a:lnSpc>
                <a:spcPct val="140000"/>
              </a:lnSpc>
              <a:spcBef>
                <a:spcPts val="400"/>
              </a:spcBef>
              <a:spcAft>
                <a:spcPts val="400"/>
              </a:spcAft>
              <a:buClr>
                <a:srgbClr val="002060"/>
              </a:buClr>
              <a:buSzPct val="100000"/>
              <a:buBlip>
                <a:blip r:embed="rId2"/>
              </a:buBlip>
              <a:tabLst>
                <a:tab pos="411262" algn="l"/>
              </a:tabLst>
            </a:pPr>
            <a:r>
              <a:rPr lang="en-IN" altLang="ko-KR" sz="2000" dirty="0" smtClean="0">
                <a:solidFill>
                  <a:srgbClr val="0000FF"/>
                </a:solidFill>
                <a:sym typeface="Wingdings" pitchFamily="2" charset="2"/>
              </a:rPr>
              <a:t>AS-IS (problem)</a:t>
            </a:r>
          </a:p>
          <a:p>
            <a:pPr>
              <a:lnSpc>
                <a:spcPct val="150000"/>
              </a:lnSpc>
            </a:pPr>
            <a:r>
              <a:rPr lang="en-IN" sz="1200" dirty="0" smtClean="0"/>
              <a:t>Device reboots </a:t>
            </a:r>
            <a:r>
              <a:rPr lang="en-IN" sz="1200" dirty="0"/>
              <a:t>(De-registration followed by Re-Registration): </a:t>
            </a:r>
            <a:endParaRPr lang="en-IN" sz="1200" dirty="0" smtClean="0"/>
          </a:p>
          <a:p>
            <a:pPr>
              <a:lnSpc>
                <a:spcPct val="150000"/>
              </a:lnSpc>
            </a:pPr>
            <a:r>
              <a:rPr lang="en-IN" sz="1400" b="1" dirty="0" smtClean="0"/>
              <a:t>Device </a:t>
            </a:r>
            <a:r>
              <a:rPr lang="en-IN" sz="1400" b="1" dirty="0"/>
              <a:t>Side:</a:t>
            </a:r>
          </a:p>
          <a:p>
            <a:pPr marL="228594" indent="-228594">
              <a:buFontTx/>
              <a:buChar char="-"/>
            </a:pPr>
            <a:r>
              <a:rPr lang="en-IN" sz="1200" dirty="0" smtClean="0"/>
              <a:t>All active PDU sessions are deactivated.</a:t>
            </a:r>
            <a:endParaRPr lang="en-IN" sz="1200" dirty="0"/>
          </a:p>
          <a:p>
            <a:pPr marL="228594" indent="-228594">
              <a:buFontTx/>
              <a:buChar char="-"/>
            </a:pPr>
            <a:r>
              <a:rPr lang="en-IN" sz="1200" dirty="0" smtClean="0"/>
              <a:t>MM </a:t>
            </a:r>
            <a:r>
              <a:rPr lang="en-IN" sz="1200" dirty="0"/>
              <a:t>&amp; SM contexts </a:t>
            </a:r>
            <a:r>
              <a:rPr lang="en-IN" sz="1200" dirty="0" smtClean="0"/>
              <a:t>Released</a:t>
            </a:r>
          </a:p>
          <a:p>
            <a:endParaRPr lang="en-IN" sz="1200" dirty="0"/>
          </a:p>
          <a:p>
            <a:pPr>
              <a:lnSpc>
                <a:spcPct val="150000"/>
              </a:lnSpc>
            </a:pPr>
            <a:r>
              <a:rPr lang="en-IN" sz="1400" b="1" dirty="0"/>
              <a:t>Network side:</a:t>
            </a:r>
          </a:p>
          <a:p>
            <a:pPr marL="228594" indent="-228594">
              <a:buFontTx/>
              <a:buChar char="-"/>
            </a:pPr>
            <a:r>
              <a:rPr lang="en-IN" sz="1200" dirty="0"/>
              <a:t>UE’s MM </a:t>
            </a:r>
            <a:r>
              <a:rPr lang="en-IN" sz="1200" dirty="0" smtClean="0"/>
              <a:t>&amp; SM context </a:t>
            </a:r>
            <a:r>
              <a:rPr lang="en-IN" sz="1200" dirty="0"/>
              <a:t>released.</a:t>
            </a:r>
          </a:p>
          <a:p>
            <a:pPr marL="228594" indent="-228594">
              <a:buFontTx/>
              <a:buChar char="-"/>
            </a:pPr>
            <a:r>
              <a:rPr lang="en-IN" sz="1200" dirty="0" smtClean="0"/>
              <a:t>Socket </a:t>
            </a:r>
            <a:r>
              <a:rPr lang="en-IN" sz="1200" dirty="0"/>
              <a:t>connections to APP servers </a:t>
            </a:r>
            <a:r>
              <a:rPr lang="en-IN" sz="1200" dirty="0" smtClean="0"/>
              <a:t>released</a:t>
            </a:r>
          </a:p>
          <a:p>
            <a:endParaRPr lang="en-IN" sz="1200" dirty="0"/>
          </a:p>
          <a:p>
            <a:r>
              <a:rPr lang="en-IN" sz="1400" b="1" dirty="0" smtClean="0"/>
              <a:t>Impacted </a:t>
            </a:r>
            <a:r>
              <a:rPr lang="en-IN" sz="1400" b="1" dirty="0"/>
              <a:t>nodes</a:t>
            </a:r>
            <a:r>
              <a:rPr lang="en-IN" sz="1200" b="1" dirty="0"/>
              <a:t>:</a:t>
            </a:r>
            <a:r>
              <a:rPr lang="en-IN" sz="1200" dirty="0"/>
              <a:t> </a:t>
            </a:r>
            <a:r>
              <a:rPr lang="en-IN" sz="1200" dirty="0">
                <a:solidFill>
                  <a:srgbClr val="FF0000"/>
                </a:solidFill>
              </a:rPr>
              <a:t>UE, AMF, SMF, UPF, All </a:t>
            </a:r>
            <a:r>
              <a:rPr lang="en-IN" sz="1200" dirty="0" smtClean="0">
                <a:solidFill>
                  <a:srgbClr val="FF0000"/>
                </a:solidFill>
              </a:rPr>
              <a:t>Apps</a:t>
            </a:r>
            <a:endParaRPr lang="en-IN" sz="1067" dirty="0">
              <a:solidFill>
                <a:srgbClr val="FF0000"/>
              </a:solidFill>
            </a:endParaRPr>
          </a:p>
        </p:txBody>
      </p:sp>
    </p:spTree>
    <p:extLst>
      <p:ext uri="{BB962C8B-B14F-4D97-AF65-F5344CB8AC3E}">
        <p14:creationId xmlns:p14="http://schemas.microsoft.com/office/powerpoint/2010/main" val="37111245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algn="l"/>
            <a:r>
              <a:rPr lang="en-IN" u="sng" dirty="0"/>
              <a:t>Problem </a:t>
            </a:r>
            <a:r>
              <a:rPr lang="en-IN" u="sng" dirty="0" smtClean="0"/>
              <a:t>Statement#1(</a:t>
            </a:r>
            <a:r>
              <a:rPr lang="en-IN" u="sng" dirty="0" err="1" smtClean="0"/>
              <a:t>contd</a:t>
            </a:r>
            <a:r>
              <a:rPr lang="en-IN" u="sng" dirty="0" smtClean="0"/>
              <a:t>):</a:t>
            </a:r>
            <a:endParaRPr lang="en-US" dirty="0"/>
          </a:p>
        </p:txBody>
      </p:sp>
      <p:sp>
        <p:nvSpPr>
          <p:cNvPr id="28" name="TextBox 27"/>
          <p:cNvSpPr txBox="1"/>
          <p:nvPr/>
        </p:nvSpPr>
        <p:spPr>
          <a:xfrm>
            <a:off x="252282" y="1105787"/>
            <a:ext cx="4441016" cy="2174954"/>
          </a:xfrm>
          <a:prstGeom prst="rect">
            <a:avLst/>
          </a:prstGeom>
          <a:noFill/>
        </p:spPr>
        <p:txBody>
          <a:bodyPr wrap="square" rtlCol="0">
            <a:spAutoFit/>
          </a:bodyPr>
          <a:lstStyle/>
          <a:p>
            <a:pPr marL="355591" indent="-355591" defTabSz="1038977" eaLnBrk="0" hangingPunct="0">
              <a:lnSpc>
                <a:spcPct val="140000"/>
              </a:lnSpc>
              <a:spcBef>
                <a:spcPts val="400"/>
              </a:spcBef>
              <a:spcAft>
                <a:spcPts val="400"/>
              </a:spcAft>
              <a:buClr>
                <a:srgbClr val="002060"/>
              </a:buClr>
              <a:buSzPct val="100000"/>
              <a:buBlip>
                <a:blip r:embed="rId2"/>
              </a:buBlip>
              <a:tabLst>
                <a:tab pos="411262" algn="l"/>
              </a:tabLst>
            </a:pPr>
            <a:r>
              <a:rPr lang="en-IN" altLang="ko-KR" sz="2000" dirty="0" smtClean="0">
                <a:solidFill>
                  <a:srgbClr val="0000FF"/>
                </a:solidFill>
                <a:sym typeface="Wingdings" pitchFamily="2" charset="2"/>
              </a:rPr>
              <a:t>AS-IS (problem)</a:t>
            </a:r>
          </a:p>
          <a:p>
            <a:pPr>
              <a:lnSpc>
                <a:spcPct val="150000"/>
              </a:lnSpc>
            </a:pPr>
            <a:r>
              <a:rPr lang="en-IN" sz="1400" b="1" dirty="0" smtClean="0"/>
              <a:t>Device </a:t>
            </a:r>
            <a:r>
              <a:rPr lang="en-IN" sz="1400" b="1" dirty="0"/>
              <a:t>Side:</a:t>
            </a:r>
          </a:p>
          <a:p>
            <a:pPr marL="228594" indent="-228594">
              <a:buFontTx/>
              <a:buChar char="-"/>
            </a:pPr>
            <a:r>
              <a:rPr lang="en-IN" sz="1200" dirty="0" smtClean="0"/>
              <a:t>All active PDU sessions are deactivated.</a:t>
            </a:r>
            <a:endParaRPr lang="en-IN" sz="1200" dirty="0"/>
          </a:p>
          <a:p>
            <a:pPr marL="228594" indent="-228594">
              <a:buFontTx/>
              <a:buChar char="-"/>
            </a:pPr>
            <a:r>
              <a:rPr lang="en-IN" sz="1200" dirty="0" smtClean="0"/>
              <a:t>MM </a:t>
            </a:r>
            <a:r>
              <a:rPr lang="en-IN" sz="1200" dirty="0"/>
              <a:t>&amp; SM contexts Released</a:t>
            </a:r>
          </a:p>
          <a:p>
            <a:pPr>
              <a:lnSpc>
                <a:spcPct val="150000"/>
              </a:lnSpc>
            </a:pPr>
            <a:r>
              <a:rPr lang="en-IN" sz="1400" b="1" dirty="0"/>
              <a:t>Network side:</a:t>
            </a:r>
          </a:p>
          <a:p>
            <a:pPr marL="228594" indent="-228594">
              <a:buFontTx/>
              <a:buChar char="-"/>
            </a:pPr>
            <a:r>
              <a:rPr lang="en-IN" sz="1200" dirty="0"/>
              <a:t>UE’s MM </a:t>
            </a:r>
            <a:r>
              <a:rPr lang="en-IN" sz="1200" dirty="0" smtClean="0"/>
              <a:t>&amp; SM context </a:t>
            </a:r>
            <a:r>
              <a:rPr lang="en-IN" sz="1200" dirty="0"/>
              <a:t>released.</a:t>
            </a:r>
          </a:p>
          <a:p>
            <a:pPr marL="228594" indent="-228594">
              <a:buFontTx/>
              <a:buChar char="-"/>
            </a:pPr>
            <a:r>
              <a:rPr lang="en-IN" sz="1200" dirty="0" smtClean="0"/>
              <a:t>Network </a:t>
            </a:r>
            <a:r>
              <a:rPr lang="en-IN" sz="1200" dirty="0"/>
              <a:t>Tunnels released</a:t>
            </a:r>
            <a:r>
              <a:rPr lang="en-IN" sz="1200" dirty="0" smtClean="0"/>
              <a:t>.</a:t>
            </a:r>
            <a:endParaRPr lang="en-IN" sz="1200" dirty="0"/>
          </a:p>
          <a:p>
            <a:r>
              <a:rPr lang="en-IN" sz="1400" b="1" dirty="0" smtClean="0"/>
              <a:t>Impacted </a:t>
            </a:r>
            <a:r>
              <a:rPr lang="en-IN" sz="1400" b="1" dirty="0"/>
              <a:t>nodes</a:t>
            </a:r>
            <a:r>
              <a:rPr lang="en-IN" sz="1200" b="1" dirty="0"/>
              <a:t>:</a:t>
            </a:r>
            <a:r>
              <a:rPr lang="en-IN" sz="1200" dirty="0"/>
              <a:t> </a:t>
            </a:r>
            <a:r>
              <a:rPr lang="en-IN" sz="1200" dirty="0">
                <a:solidFill>
                  <a:srgbClr val="FF0000"/>
                </a:solidFill>
              </a:rPr>
              <a:t>UE, AMF, SMF, UPF, All </a:t>
            </a:r>
            <a:r>
              <a:rPr lang="en-IN" sz="1200" dirty="0" smtClean="0">
                <a:solidFill>
                  <a:srgbClr val="FF0000"/>
                </a:solidFill>
              </a:rPr>
              <a:t>Apps</a:t>
            </a:r>
            <a:endParaRPr lang="en-IN" sz="1067" dirty="0">
              <a:solidFill>
                <a:srgbClr val="FF0000"/>
              </a:solidFill>
            </a:endParaRPr>
          </a:p>
        </p:txBody>
      </p:sp>
      <p:cxnSp>
        <p:nvCxnSpPr>
          <p:cNvPr id="29" name="Straight Connector 28"/>
          <p:cNvCxnSpPr/>
          <p:nvPr/>
        </p:nvCxnSpPr>
        <p:spPr>
          <a:xfrm flipV="1">
            <a:off x="43542" y="3690144"/>
            <a:ext cx="12192000" cy="24075"/>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177252" y="3785533"/>
            <a:ext cx="4516046" cy="2174954"/>
          </a:xfrm>
          <a:prstGeom prst="rect">
            <a:avLst/>
          </a:prstGeom>
        </p:spPr>
        <p:txBody>
          <a:bodyPr wrap="square">
            <a:spAutoFit/>
          </a:bodyPr>
          <a:lstStyle/>
          <a:p>
            <a:pPr marL="355591" indent="-355591" defTabSz="1038977" eaLnBrk="0" hangingPunct="0">
              <a:lnSpc>
                <a:spcPct val="140000"/>
              </a:lnSpc>
              <a:spcBef>
                <a:spcPts val="400"/>
              </a:spcBef>
              <a:spcAft>
                <a:spcPts val="400"/>
              </a:spcAft>
              <a:buClr>
                <a:srgbClr val="002060"/>
              </a:buClr>
              <a:buSzPct val="100000"/>
              <a:buBlip>
                <a:blip r:embed="rId2"/>
              </a:buBlip>
              <a:tabLst>
                <a:tab pos="411262" algn="l"/>
              </a:tabLst>
            </a:pPr>
            <a:r>
              <a:rPr lang="en-IN" sz="2000" dirty="0" smtClean="0">
                <a:solidFill>
                  <a:srgbClr val="0000FF"/>
                </a:solidFill>
              </a:rPr>
              <a:t>TO-BE (Solution)</a:t>
            </a:r>
            <a:endParaRPr lang="en-IN" sz="2000" dirty="0">
              <a:solidFill>
                <a:srgbClr val="0000FF"/>
              </a:solidFill>
            </a:endParaRPr>
          </a:p>
          <a:p>
            <a:pPr>
              <a:lnSpc>
                <a:spcPct val="150000"/>
              </a:lnSpc>
            </a:pPr>
            <a:r>
              <a:rPr lang="en-IN" sz="1400" b="1" dirty="0" smtClean="0"/>
              <a:t>Device </a:t>
            </a:r>
            <a:r>
              <a:rPr lang="en-IN" sz="1400" b="1" dirty="0"/>
              <a:t>Side:</a:t>
            </a:r>
          </a:p>
          <a:p>
            <a:pPr marL="228594" indent="-228594">
              <a:buFontTx/>
              <a:buChar char="-"/>
            </a:pPr>
            <a:r>
              <a:rPr lang="en-IN" sz="1200" dirty="0" smtClean="0"/>
              <a:t>Only MM context recovery steps are executed. </a:t>
            </a:r>
          </a:p>
          <a:p>
            <a:pPr marL="228594" indent="-228594">
              <a:buFontTx/>
              <a:buChar char="-"/>
            </a:pPr>
            <a:r>
              <a:rPr lang="en-IN" sz="1200" dirty="0" smtClean="0"/>
              <a:t>SM and App context is retained. </a:t>
            </a:r>
            <a:endParaRPr lang="en-IN" sz="1200" dirty="0"/>
          </a:p>
          <a:p>
            <a:pPr>
              <a:lnSpc>
                <a:spcPct val="150000"/>
              </a:lnSpc>
            </a:pPr>
            <a:r>
              <a:rPr lang="en-IN" sz="1400" b="1" dirty="0"/>
              <a:t>Network side:</a:t>
            </a:r>
          </a:p>
          <a:p>
            <a:pPr marL="228594" indent="-228594">
              <a:buFontTx/>
              <a:buChar char="-"/>
            </a:pPr>
            <a:r>
              <a:rPr lang="en-IN" sz="1200" dirty="0" smtClean="0"/>
              <a:t>MM </a:t>
            </a:r>
            <a:r>
              <a:rPr lang="en-IN" sz="1200" dirty="0"/>
              <a:t>context is </a:t>
            </a:r>
            <a:r>
              <a:rPr lang="en-IN" sz="1200" dirty="0" smtClean="0"/>
              <a:t>recovered without impacting SM context.</a:t>
            </a:r>
            <a:endParaRPr lang="en-IN" sz="1200" dirty="0"/>
          </a:p>
          <a:p>
            <a:pPr marL="228594" indent="-228594">
              <a:buFontTx/>
              <a:buChar char="-"/>
            </a:pPr>
            <a:r>
              <a:rPr lang="en-IN" sz="1200" dirty="0" smtClean="0"/>
              <a:t>No impact to APP context.</a:t>
            </a:r>
            <a:endParaRPr lang="en-IN" sz="1200" dirty="0"/>
          </a:p>
          <a:p>
            <a:r>
              <a:rPr lang="en-IN" sz="1400" b="1" dirty="0" smtClean="0"/>
              <a:t>Impacted </a:t>
            </a:r>
            <a:r>
              <a:rPr lang="en-IN" sz="1400" b="1" dirty="0"/>
              <a:t>nodes:</a:t>
            </a:r>
            <a:r>
              <a:rPr lang="en-IN" sz="1400" dirty="0"/>
              <a:t> </a:t>
            </a:r>
            <a:r>
              <a:rPr lang="en-IN" sz="1200" dirty="0">
                <a:solidFill>
                  <a:srgbClr val="FF0000"/>
                </a:solidFill>
              </a:rPr>
              <a:t>UE, </a:t>
            </a:r>
            <a:r>
              <a:rPr lang="en-IN" sz="1200" dirty="0" smtClean="0">
                <a:solidFill>
                  <a:srgbClr val="FF0000"/>
                </a:solidFill>
              </a:rPr>
              <a:t>AMF</a:t>
            </a:r>
            <a:endParaRPr lang="en-IN" sz="1067" dirty="0">
              <a:solidFill>
                <a:srgbClr val="FF0000"/>
              </a:solidFill>
            </a:endParaRPr>
          </a:p>
        </p:txBody>
      </p:sp>
      <p:pic>
        <p:nvPicPr>
          <p:cNvPr id="31" name="Picture 30"/>
          <p:cNvPicPr>
            <a:picLocks noChangeAspect="1"/>
          </p:cNvPicPr>
          <p:nvPr/>
        </p:nvPicPr>
        <p:blipFill>
          <a:blip r:embed="rId3"/>
          <a:stretch>
            <a:fillRect/>
          </a:stretch>
        </p:blipFill>
        <p:spPr>
          <a:xfrm>
            <a:off x="4977068" y="905427"/>
            <a:ext cx="6335188" cy="2725695"/>
          </a:xfrm>
          <a:prstGeom prst="rect">
            <a:avLst/>
          </a:prstGeom>
        </p:spPr>
      </p:pic>
      <p:pic>
        <p:nvPicPr>
          <p:cNvPr id="3" name="Picture 2"/>
          <p:cNvPicPr>
            <a:picLocks noChangeAspect="1"/>
          </p:cNvPicPr>
          <p:nvPr/>
        </p:nvPicPr>
        <p:blipFill>
          <a:blip r:embed="rId4"/>
          <a:stretch>
            <a:fillRect/>
          </a:stretch>
        </p:blipFill>
        <p:spPr>
          <a:xfrm>
            <a:off x="4977068" y="3838092"/>
            <a:ext cx="6335188" cy="2383270"/>
          </a:xfrm>
          <a:prstGeom prst="rect">
            <a:avLst/>
          </a:prstGeom>
        </p:spPr>
      </p:pic>
    </p:spTree>
    <p:extLst>
      <p:ext uri="{BB962C8B-B14F-4D97-AF65-F5344CB8AC3E}">
        <p14:creationId xmlns:p14="http://schemas.microsoft.com/office/powerpoint/2010/main" val="4598364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324520" y="208976"/>
            <a:ext cx="6646435" cy="493183"/>
          </a:xfrm>
        </p:spPr>
        <p:txBody>
          <a:bodyPr/>
          <a:lstStyle/>
          <a:p>
            <a:pPr algn="l"/>
            <a:r>
              <a:rPr lang="en-IN" sz="2000" b="0" dirty="0" smtClean="0"/>
              <a:t>Traffic for discussed events due to legacy handling.</a:t>
            </a:r>
            <a:endParaRPr lang="en-US" sz="2000" b="0" dirty="0"/>
          </a:p>
        </p:txBody>
      </p:sp>
      <p:graphicFrame>
        <p:nvGraphicFramePr>
          <p:cNvPr id="15" name="Content Placeholder 5"/>
          <p:cNvGraphicFramePr>
            <a:graphicFrameLocks noGrp="1"/>
          </p:cNvGraphicFramePr>
          <p:nvPr>
            <p:ph idx="1"/>
            <p:extLst/>
          </p:nvPr>
        </p:nvGraphicFramePr>
        <p:xfrm>
          <a:off x="2445568" y="1909743"/>
          <a:ext cx="8817688" cy="4093024"/>
        </p:xfrm>
        <a:graphic>
          <a:graphicData uri="http://schemas.openxmlformats.org/drawingml/2006/chart">
            <c:chart xmlns:c="http://schemas.openxmlformats.org/drawingml/2006/chart" xmlns:r="http://schemas.openxmlformats.org/officeDocument/2006/relationships" r:id="rId3"/>
          </a:graphicData>
        </a:graphic>
      </p:graphicFrame>
      <p:cxnSp>
        <p:nvCxnSpPr>
          <p:cNvPr id="16" name="Straight Arrow Connector 15"/>
          <p:cNvCxnSpPr/>
          <p:nvPr/>
        </p:nvCxnSpPr>
        <p:spPr>
          <a:xfrm flipH="1" flipV="1">
            <a:off x="2219656" y="2102706"/>
            <a:ext cx="28692" cy="29318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066605" y="3544230"/>
            <a:ext cx="1054441" cy="738664"/>
          </a:xfrm>
          <a:prstGeom prst="rect">
            <a:avLst/>
          </a:prstGeom>
          <a:noFill/>
        </p:spPr>
        <p:txBody>
          <a:bodyPr wrap="square" rtlCol="0">
            <a:spAutoFit/>
          </a:bodyPr>
          <a:lstStyle/>
          <a:p>
            <a:r>
              <a:rPr lang="en-IN" sz="1400" dirty="0" smtClean="0"/>
              <a:t>Number of subscribers in network</a:t>
            </a:r>
            <a:endParaRPr lang="en-IN" sz="1400" dirty="0"/>
          </a:p>
        </p:txBody>
      </p:sp>
      <p:cxnSp>
        <p:nvCxnSpPr>
          <p:cNvPr id="18" name="Straight Arrow Connector 17"/>
          <p:cNvCxnSpPr/>
          <p:nvPr/>
        </p:nvCxnSpPr>
        <p:spPr>
          <a:xfrm>
            <a:off x="3420932" y="1812844"/>
            <a:ext cx="6572922" cy="85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166329" y="1430447"/>
            <a:ext cx="5143948" cy="307777"/>
          </a:xfrm>
          <a:prstGeom prst="rect">
            <a:avLst/>
          </a:prstGeom>
          <a:noFill/>
        </p:spPr>
        <p:txBody>
          <a:bodyPr wrap="square" rtlCol="0">
            <a:spAutoFit/>
          </a:bodyPr>
          <a:lstStyle/>
          <a:p>
            <a:pPr algn="ctr">
              <a:defRPr sz="1862" b="0" i="0" u="none" strike="noStrike" kern="1200" spc="0" baseline="0">
                <a:solidFill>
                  <a:prstClr val="black">
                    <a:lumMod val="65000"/>
                    <a:lumOff val="35000"/>
                  </a:prstClr>
                </a:solidFill>
                <a:latin typeface="+mn-lt"/>
                <a:ea typeface="+mn-ea"/>
                <a:cs typeface="+mn-cs"/>
              </a:defRPr>
            </a:pPr>
            <a:r>
              <a:rPr lang="en-IN" sz="1400" dirty="0"/>
              <a:t>Number of Message exchanges </a:t>
            </a:r>
            <a:r>
              <a:rPr lang="en-IN" sz="1400" dirty="0" smtClean="0"/>
              <a:t>in </a:t>
            </a:r>
            <a:r>
              <a:rPr lang="en-IN" sz="1400" dirty="0" smtClean="0">
                <a:solidFill>
                  <a:srgbClr val="FF0000"/>
                </a:solidFill>
              </a:rPr>
              <a:t>millions</a:t>
            </a:r>
            <a:r>
              <a:rPr lang="en-IN" sz="1400" dirty="0" smtClean="0"/>
              <a:t> between NFs </a:t>
            </a:r>
            <a:r>
              <a:rPr lang="en-IN" sz="1400" dirty="0" smtClean="0">
                <a:solidFill>
                  <a:srgbClr val="FF0000"/>
                </a:solidFill>
              </a:rPr>
              <a:t>per day</a:t>
            </a:r>
            <a:endParaRPr lang="en-IN" sz="1400" dirty="0">
              <a:solidFill>
                <a:srgbClr val="FF0000"/>
              </a:solidFill>
            </a:endParaRPr>
          </a:p>
        </p:txBody>
      </p:sp>
      <p:sp>
        <p:nvSpPr>
          <p:cNvPr id="10" name="TextBox 9"/>
          <p:cNvSpPr txBox="1"/>
          <p:nvPr/>
        </p:nvSpPr>
        <p:spPr>
          <a:xfrm>
            <a:off x="548640" y="6002767"/>
            <a:ext cx="4410635" cy="369332"/>
          </a:xfrm>
          <a:prstGeom prst="rect">
            <a:avLst/>
          </a:prstGeom>
          <a:noFill/>
        </p:spPr>
        <p:txBody>
          <a:bodyPr wrap="square" rtlCol="0">
            <a:spAutoFit/>
          </a:bodyPr>
          <a:lstStyle/>
          <a:p>
            <a:r>
              <a:rPr lang="en-IN" dirty="0" smtClean="0"/>
              <a:t>Kindly refer to Annex for detailed analysis.</a:t>
            </a:r>
            <a:endParaRPr lang="en-IN" dirty="0"/>
          </a:p>
        </p:txBody>
      </p:sp>
    </p:spTree>
    <p:extLst>
      <p:ext uri="{BB962C8B-B14F-4D97-AF65-F5344CB8AC3E}">
        <p14:creationId xmlns:p14="http://schemas.microsoft.com/office/powerpoint/2010/main" val="32316810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96703" y="91304"/>
            <a:ext cx="10463972" cy="596847"/>
          </a:xfrm>
        </p:spPr>
        <p:txBody>
          <a:bodyPr/>
          <a:lstStyle/>
          <a:p>
            <a:pPr algn="l"/>
            <a:r>
              <a:rPr lang="en-IN" dirty="0" smtClean="0"/>
              <a:t>Observations in legacy handling.</a:t>
            </a:r>
            <a:endParaRPr lang="en-IN" dirty="0"/>
          </a:p>
        </p:txBody>
      </p:sp>
      <p:sp>
        <p:nvSpPr>
          <p:cNvPr id="6" name="내용 개체 틀 2"/>
          <p:cNvSpPr txBox="1">
            <a:spLocks/>
          </p:cNvSpPr>
          <p:nvPr/>
        </p:nvSpPr>
        <p:spPr>
          <a:xfrm>
            <a:off x="0" y="4042954"/>
            <a:ext cx="11283620" cy="2484834"/>
          </a:xfrm>
          <a:prstGeom prst="rect">
            <a:avLst/>
          </a:prstGeom>
        </p:spPr>
        <p:txBody>
          <a:bodyPr lIns="77925" tIns="0" rIns="77925" bIns="38963">
            <a:noAutofit/>
          </a:bodyPr>
          <a:lstStyle>
            <a:lvl1pPr marL="355591" marR="0" indent="-355591" algn="l" defTabSz="1038977" rtl="0" eaLnBrk="0" fontAlgn="auto" latinLnBrk="0" hangingPunct="0">
              <a:lnSpc>
                <a:spcPct val="140000"/>
              </a:lnSpc>
              <a:spcBef>
                <a:spcPts val="400"/>
              </a:spcBef>
              <a:spcAft>
                <a:spcPts val="400"/>
              </a:spcAft>
              <a:buClr>
                <a:srgbClr val="002060"/>
              </a:buClr>
              <a:buSzPct val="100000"/>
              <a:buFont typeface="Wingdings" pitchFamily="2" charset="2"/>
              <a:buBlip>
                <a:blip r:embed="rId3"/>
              </a:buBlip>
              <a:tabLst>
                <a:tab pos="411262" algn="l"/>
              </a:tabLst>
              <a:defRPr lang="en-US" altLang="ko-KR" sz="2667" b="0" kern="1200" baseline="0">
                <a:solidFill>
                  <a:srgbClr val="000000">
                    <a:alpha val="99000"/>
                  </a:srgbClr>
                </a:solidFill>
                <a:latin typeface="+mn-lt"/>
                <a:ea typeface="맑은 고딕" pitchFamily="50" charset="-127"/>
                <a:cs typeface="+mn-cs"/>
                <a:sym typeface="Wingdings" pitchFamily="2" charset="2"/>
              </a:defRPr>
            </a:lvl1pPr>
            <a:lvl2pPr marL="505058" indent="-202023" algn="l" defTabSz="1125288" rtl="0" eaLnBrk="1" latinLnBrk="0" hangingPunct="1">
              <a:lnSpc>
                <a:spcPct val="100000"/>
              </a:lnSpc>
              <a:spcBef>
                <a:spcPts val="400"/>
              </a:spcBef>
              <a:spcAft>
                <a:spcPts val="400"/>
              </a:spcAft>
              <a:buFont typeface="맑은 고딕" pitchFamily="50" charset="-127"/>
              <a:buChar char="-"/>
              <a:defRPr sz="2400" b="0" kern="1200" baseline="0">
                <a:solidFill>
                  <a:srgbClr val="000000">
                    <a:alpha val="99000"/>
                  </a:srgbClr>
                </a:solidFill>
                <a:latin typeface="Calibri" panose="020F0502020204030204" pitchFamily="34" charset="0"/>
                <a:ea typeface="맑은 고딕" pitchFamily="50" charset="-127"/>
                <a:cs typeface="+mn-cs"/>
              </a:defRPr>
            </a:lvl2pPr>
            <a:lvl3pPr marL="707081" indent="-202023" algn="l" defTabSz="1125288" rtl="0" eaLnBrk="1" latinLnBrk="0" hangingPunct="1">
              <a:lnSpc>
                <a:spcPct val="100000"/>
              </a:lnSpc>
              <a:spcBef>
                <a:spcPts val="400"/>
              </a:spcBef>
              <a:spcAft>
                <a:spcPts val="400"/>
              </a:spcAft>
              <a:buFont typeface="Arial" pitchFamily="34" charset="0"/>
              <a:buChar char="•"/>
              <a:defRPr sz="2133" kern="1200" baseline="0">
                <a:solidFill>
                  <a:srgbClr val="000000">
                    <a:alpha val="99000"/>
                  </a:srgbClr>
                </a:solidFill>
                <a:latin typeface="Calibri" panose="020F0502020204030204" pitchFamily="34" charset="0"/>
                <a:ea typeface="맑은 고딕" pitchFamily="50" charset="-127"/>
                <a:cs typeface="+mn-cs"/>
              </a:defRPr>
            </a:lvl3pPr>
            <a:lvl4pPr marL="811700" indent="-173162" algn="l" defTabSz="1125288" rtl="0" eaLnBrk="1" latinLnBrk="0" hangingPunct="1">
              <a:lnSpc>
                <a:spcPct val="100000"/>
              </a:lnSpc>
              <a:spcBef>
                <a:spcPts val="400"/>
              </a:spcBef>
              <a:spcAft>
                <a:spcPts val="400"/>
              </a:spcAft>
              <a:buFont typeface="맑은 고딕" pitchFamily="50" charset="-127"/>
              <a:buChar char="-"/>
              <a:defRPr sz="1867" kern="1200" baseline="0">
                <a:solidFill>
                  <a:srgbClr val="000000">
                    <a:alpha val="99000"/>
                  </a:srgbClr>
                </a:solidFill>
                <a:latin typeface="Calibri" panose="020F0502020204030204" pitchFamily="34" charset="0"/>
                <a:ea typeface="맑은 고딕" pitchFamily="50" charset="-127"/>
                <a:cs typeface="+mn-cs"/>
              </a:defRPr>
            </a:lvl4pPr>
            <a:lvl5pPr marL="1020938" indent="-164144" algn="l" defTabSz="1125288" rtl="0" eaLnBrk="1" latinLnBrk="0" hangingPunct="1">
              <a:lnSpc>
                <a:spcPct val="100000"/>
              </a:lnSpc>
              <a:spcBef>
                <a:spcPts val="400"/>
              </a:spcBef>
              <a:spcAft>
                <a:spcPts val="400"/>
              </a:spcAft>
              <a:buFont typeface="Arial" pitchFamily="34" charset="0"/>
              <a:buChar char="»"/>
              <a:defRPr sz="1600" kern="1200" baseline="0">
                <a:solidFill>
                  <a:srgbClr val="000000">
                    <a:alpha val="99000"/>
                  </a:srgbClr>
                </a:solidFill>
                <a:latin typeface="Calibri" panose="020F0502020204030204" pitchFamily="34" charset="0"/>
                <a:ea typeface="맑은 고딕" pitchFamily="50" charset="-127"/>
                <a:cs typeface="+mn-cs"/>
              </a:defRPr>
            </a:lvl5pPr>
            <a:lvl6pPr marL="309454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6pPr>
            <a:lvl7pPr marL="3657183"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7pPr>
            <a:lvl8pPr marL="4219828"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8pPr>
            <a:lvl9pPr marL="478247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9pPr>
          </a:lstStyle>
          <a:p>
            <a:pPr marL="0" indent="0">
              <a:lnSpc>
                <a:spcPct val="150000"/>
              </a:lnSpc>
              <a:buFont typeface="Wingdings" pitchFamily="2" charset="2"/>
              <a:buNone/>
            </a:pPr>
            <a:endParaRPr lang="en-IN" sz="1600" dirty="0">
              <a:latin typeface="Calibri" panose="020F0502020204030204" pitchFamily="34" charset="0"/>
              <a:cs typeface="Calibri" panose="020F0502020204030204" pitchFamily="34" charset="0"/>
            </a:endParaRPr>
          </a:p>
        </p:txBody>
      </p:sp>
      <p:sp>
        <p:nvSpPr>
          <p:cNvPr id="8" name="Content Placeholder 2"/>
          <p:cNvSpPr>
            <a:spLocks noGrp="1"/>
          </p:cNvSpPr>
          <p:nvPr>
            <p:ph idx="1"/>
          </p:nvPr>
        </p:nvSpPr>
        <p:spPr>
          <a:xfrm>
            <a:off x="196703" y="1012738"/>
            <a:ext cx="11905650" cy="4978759"/>
          </a:xfrm>
        </p:spPr>
        <p:txBody>
          <a:bodyPr>
            <a:normAutofit/>
          </a:bodyPr>
          <a:lstStyle/>
          <a:p>
            <a:pPr marL="0" indent="0">
              <a:spcBef>
                <a:spcPts val="0"/>
              </a:spcBef>
              <a:spcAft>
                <a:spcPts val="0"/>
              </a:spcAft>
              <a:buNone/>
            </a:pPr>
            <a:r>
              <a:rPr lang="en-IN" sz="1600" b="1" dirty="0" smtClean="0"/>
              <a:t>1) Signalling overload: </a:t>
            </a:r>
          </a:p>
          <a:p>
            <a:pPr marL="0" indent="0">
              <a:spcBef>
                <a:spcPts val="0"/>
              </a:spcBef>
              <a:spcAft>
                <a:spcPts val="0"/>
              </a:spcAft>
              <a:buNone/>
            </a:pPr>
            <a:r>
              <a:rPr lang="en-IN" sz="1200" dirty="0" smtClean="0"/>
              <a:t>Lets take event binary upgrades as an example. Today when UE is required to perform upgrades. Following steps are executed:</a:t>
            </a:r>
          </a:p>
          <a:p>
            <a:pPr marL="645935" lvl="1" indent="-342900">
              <a:spcBef>
                <a:spcPts val="0"/>
              </a:spcBef>
              <a:spcAft>
                <a:spcPts val="0"/>
              </a:spcAft>
              <a:buFont typeface="+mj-lt"/>
              <a:buAutoNum type="arabicPeriod"/>
            </a:pPr>
            <a:r>
              <a:rPr lang="en-IN" sz="1200" dirty="0" smtClean="0"/>
              <a:t>Binary is pushed in the UE.</a:t>
            </a:r>
          </a:p>
          <a:p>
            <a:pPr marL="645935" lvl="1" indent="-342900">
              <a:spcBef>
                <a:spcPts val="0"/>
              </a:spcBef>
              <a:spcAft>
                <a:spcPts val="0"/>
              </a:spcAft>
              <a:buFont typeface="+mj-lt"/>
              <a:buAutoNum type="arabicPeriod"/>
            </a:pPr>
            <a:r>
              <a:rPr lang="en-IN" sz="1200" dirty="0" smtClean="0"/>
              <a:t>UE performs detach procedure. UE and Network looses MM context, SM context, All the application context.</a:t>
            </a:r>
          </a:p>
          <a:p>
            <a:pPr marL="645935" lvl="1" indent="-342900">
              <a:spcBef>
                <a:spcPts val="0"/>
              </a:spcBef>
              <a:spcAft>
                <a:spcPts val="0"/>
              </a:spcAft>
              <a:buFont typeface="+mj-lt"/>
              <a:buAutoNum type="arabicPeriod"/>
            </a:pPr>
            <a:r>
              <a:rPr lang="en-IN" sz="1200" dirty="0" smtClean="0"/>
              <a:t>UE installs the binary. </a:t>
            </a:r>
          </a:p>
          <a:p>
            <a:pPr marL="645935" lvl="1" indent="-342900">
              <a:spcBef>
                <a:spcPts val="0"/>
              </a:spcBef>
              <a:spcAft>
                <a:spcPts val="0"/>
              </a:spcAft>
              <a:buFont typeface="+mj-lt"/>
              <a:buAutoNum type="arabicPeriod"/>
            </a:pPr>
            <a:r>
              <a:rPr lang="en-IN" sz="1200" dirty="0" smtClean="0"/>
              <a:t>UE performs attach procedure.  Performs MM signalling and get the MM context, Performs SM signalling for each PDU session and creates SM context, Perform all Applications signalling and create the Application level context. </a:t>
            </a:r>
          </a:p>
          <a:p>
            <a:pPr marL="0" indent="0">
              <a:lnSpc>
                <a:spcPct val="100000"/>
              </a:lnSpc>
              <a:spcBef>
                <a:spcPts val="0"/>
              </a:spcBef>
              <a:spcAft>
                <a:spcPts val="0"/>
              </a:spcAft>
              <a:buNone/>
            </a:pPr>
            <a:r>
              <a:rPr lang="en-IN" sz="1200" b="1" i="1" dirty="0" smtClean="0"/>
              <a:t>As seen in previous slide</a:t>
            </a:r>
            <a:r>
              <a:rPr lang="en-IN" sz="1200" i="1" dirty="0" smtClean="0"/>
              <a:t>, i.e. Total signalling per UE </a:t>
            </a:r>
            <a:r>
              <a:rPr lang="en-IN" sz="1200" dirty="0" smtClean="0"/>
              <a:t>=  MM signalling + </a:t>
            </a:r>
            <a:r>
              <a:rPr lang="en-IN" sz="1200" dirty="0"/>
              <a:t>X</a:t>
            </a:r>
            <a:r>
              <a:rPr lang="en-IN" sz="1200" dirty="0" smtClean="0"/>
              <a:t> * (SM signalling) + Y * (App level signalling)</a:t>
            </a:r>
          </a:p>
          <a:p>
            <a:pPr marL="0" indent="0">
              <a:lnSpc>
                <a:spcPct val="100000"/>
              </a:lnSpc>
              <a:spcBef>
                <a:spcPts val="0"/>
              </a:spcBef>
              <a:spcAft>
                <a:spcPts val="0"/>
              </a:spcAft>
              <a:buNone/>
            </a:pPr>
            <a:r>
              <a:rPr lang="en-IN" sz="1200" dirty="0" smtClean="0"/>
              <a:t>X= </a:t>
            </a:r>
            <a:r>
              <a:rPr lang="en-IN" sz="1200" dirty="0"/>
              <a:t>Number of PDU sessions </a:t>
            </a:r>
            <a:r>
              <a:rPr lang="en-IN" sz="1200" dirty="0" smtClean="0"/>
              <a:t>active before upgrade. </a:t>
            </a:r>
          </a:p>
          <a:p>
            <a:pPr marL="0" indent="0">
              <a:lnSpc>
                <a:spcPct val="100000"/>
              </a:lnSpc>
              <a:spcBef>
                <a:spcPts val="0"/>
              </a:spcBef>
              <a:spcAft>
                <a:spcPts val="0"/>
              </a:spcAft>
              <a:buNone/>
            </a:pPr>
            <a:r>
              <a:rPr lang="en-IN" sz="1200" dirty="0" smtClean="0"/>
              <a:t>Y= </a:t>
            </a:r>
            <a:r>
              <a:rPr lang="en-IN" sz="1200" dirty="0"/>
              <a:t>Number of Application </a:t>
            </a:r>
            <a:endParaRPr lang="en-IN" sz="1200" dirty="0" smtClean="0"/>
          </a:p>
          <a:p>
            <a:pPr marL="0" indent="0">
              <a:lnSpc>
                <a:spcPct val="100000"/>
              </a:lnSpc>
              <a:spcBef>
                <a:spcPts val="0"/>
              </a:spcBef>
              <a:spcAft>
                <a:spcPts val="0"/>
              </a:spcAft>
              <a:buNone/>
            </a:pPr>
            <a:endParaRPr lang="en-IN" sz="1200" dirty="0" smtClean="0"/>
          </a:p>
          <a:p>
            <a:pPr marL="0" indent="0">
              <a:lnSpc>
                <a:spcPct val="100000"/>
              </a:lnSpc>
              <a:spcBef>
                <a:spcPts val="0"/>
              </a:spcBef>
              <a:spcAft>
                <a:spcPts val="0"/>
              </a:spcAft>
              <a:buNone/>
            </a:pPr>
            <a:r>
              <a:rPr lang="en-IN" sz="1200" dirty="0" smtClean="0"/>
              <a:t>Total signalling on the network = </a:t>
            </a:r>
            <a:r>
              <a:rPr lang="en-IN" sz="1200" i="1" dirty="0"/>
              <a:t>Total signalling per UE </a:t>
            </a:r>
            <a:r>
              <a:rPr lang="en-IN" sz="1200" dirty="0" smtClean="0"/>
              <a:t>* Number of UEs facing an event. We believe majority part of this load can be easily avoided.</a:t>
            </a:r>
          </a:p>
          <a:p>
            <a:pPr marL="0" indent="0">
              <a:buNone/>
            </a:pPr>
            <a:endParaRPr lang="en-IN" sz="1600" b="1" dirty="0" smtClean="0"/>
          </a:p>
          <a:p>
            <a:pPr marL="0" indent="0">
              <a:buNone/>
            </a:pPr>
            <a:r>
              <a:rPr lang="en-IN" sz="1600" b="1" dirty="0" smtClean="0"/>
              <a:t>2) </a:t>
            </a:r>
            <a:r>
              <a:rPr lang="en-US" altLang="ko-KR" sz="1600" b="1" dirty="0"/>
              <a:t>Communication of internal 3GPP system aspects to 3rd party applications</a:t>
            </a:r>
            <a:r>
              <a:rPr lang="en-IN" altLang="ko-KR" sz="1600" b="1" dirty="0"/>
              <a:t>:</a:t>
            </a:r>
          </a:p>
          <a:p>
            <a:pPr marL="0" indent="0">
              <a:lnSpc>
                <a:spcPct val="100000"/>
              </a:lnSpc>
              <a:spcBef>
                <a:spcPts val="0"/>
              </a:spcBef>
              <a:spcAft>
                <a:spcPts val="0"/>
              </a:spcAft>
              <a:buNone/>
            </a:pPr>
            <a:r>
              <a:rPr lang="en-GB" altLang="ko-KR" sz="1200" dirty="0"/>
              <a:t>Whenever a reset of MM layer occurs </a:t>
            </a:r>
            <a:r>
              <a:rPr lang="en-GB" altLang="ko-KR" sz="1200" u="sng" dirty="0" smtClean="0"/>
              <a:t>for example due to silent restart at the UE or NF restart</a:t>
            </a:r>
            <a:r>
              <a:rPr lang="en-GB" altLang="ko-KR" sz="1200" dirty="0" smtClean="0"/>
              <a:t> in </a:t>
            </a:r>
            <a:r>
              <a:rPr lang="en-GB" altLang="ko-KR" sz="1200" dirty="0"/>
              <a:t>3GPP system, it is instantly communicated all the way up to the application layer, because IP address allocated to the UE is also lost. In 5GS, with increasing verticals expected to get integrated with 3GPP system and various deployment models, such communication of internal aspects in the 3GPP system </a:t>
            </a:r>
            <a:r>
              <a:rPr lang="en-GB" altLang="ko-KR" sz="1200" dirty="0" smtClean="0"/>
              <a:t>to those </a:t>
            </a:r>
            <a:r>
              <a:rPr lang="en-GB" altLang="ko-KR" sz="1200" dirty="0"/>
              <a:t>3rd party applications/verticals is not desirable. </a:t>
            </a:r>
            <a:r>
              <a:rPr lang="en-GB" altLang="ko-KR" sz="1200" u="sng" dirty="0"/>
              <a:t>This may lead to a situation where such 3</a:t>
            </a:r>
            <a:r>
              <a:rPr lang="en-GB" altLang="ko-KR" sz="1200" u="sng" baseline="30000" dirty="0"/>
              <a:t>rd</a:t>
            </a:r>
            <a:r>
              <a:rPr lang="en-GB" altLang="ko-KR" sz="1200" u="sng" dirty="0"/>
              <a:t> party applications interacting with multiple operators are able to rank the quality of serving </a:t>
            </a:r>
            <a:r>
              <a:rPr lang="en-GB" altLang="ko-KR" sz="1200" u="sng" dirty="0" smtClean="0"/>
              <a:t>operator, </a:t>
            </a:r>
            <a:r>
              <a:rPr lang="en-GB" altLang="ko-KR" sz="1200" u="sng" dirty="0"/>
              <a:t>resulting </a:t>
            </a:r>
            <a:r>
              <a:rPr lang="en-GB" altLang="ko-KR" sz="1200" u="sng" dirty="0" smtClean="0"/>
              <a:t>in unintended </a:t>
            </a:r>
            <a:r>
              <a:rPr lang="en-GB" altLang="ko-KR" sz="1200" u="sng" dirty="0"/>
              <a:t>consequences for the serving operators.</a:t>
            </a:r>
            <a:r>
              <a:rPr lang="en-GB" altLang="ko-KR" sz="1200" b="1" dirty="0"/>
              <a:t> </a:t>
            </a:r>
            <a:r>
              <a:rPr lang="en-GB" altLang="ko-KR" sz="1200" b="1" dirty="0" smtClean="0"/>
              <a:t>Thus study aims for application unaware UE context recovery.</a:t>
            </a:r>
          </a:p>
          <a:p>
            <a:pPr marL="0" indent="0">
              <a:lnSpc>
                <a:spcPct val="100000"/>
              </a:lnSpc>
              <a:spcBef>
                <a:spcPts val="0"/>
              </a:spcBef>
              <a:spcAft>
                <a:spcPts val="0"/>
              </a:spcAft>
              <a:buNone/>
            </a:pPr>
            <a:endParaRPr lang="en-GB" altLang="ko-KR" sz="1600" b="1" dirty="0" smtClean="0"/>
          </a:p>
          <a:p>
            <a:pPr marL="0" indent="0">
              <a:lnSpc>
                <a:spcPct val="100000"/>
              </a:lnSpc>
              <a:spcBef>
                <a:spcPts val="0"/>
              </a:spcBef>
              <a:spcAft>
                <a:spcPts val="0"/>
              </a:spcAft>
              <a:buNone/>
            </a:pPr>
            <a:r>
              <a:rPr lang="en-GB" altLang="ko-KR" sz="1600" b="1" dirty="0" smtClean="0"/>
              <a:t>3) </a:t>
            </a:r>
            <a:r>
              <a:rPr lang="en-GB" altLang="ko-KR" sz="1600" b="1" dirty="0"/>
              <a:t>The service re-activation time is increased. </a:t>
            </a:r>
          </a:p>
          <a:p>
            <a:pPr marL="0" indent="0">
              <a:lnSpc>
                <a:spcPct val="100000"/>
              </a:lnSpc>
              <a:spcBef>
                <a:spcPts val="0"/>
              </a:spcBef>
              <a:spcAft>
                <a:spcPts val="0"/>
              </a:spcAft>
              <a:buNone/>
            </a:pPr>
            <a:r>
              <a:rPr lang="en-GB" altLang="ko-KR" sz="1200" dirty="0"/>
              <a:t>Within the current 3GPP system, the MM context reset recovery procedure involves first, the re-establishment of MM context, followed by SM context re-establishment, and then re-establishment of application layer instead of simply recovering MM context alone. This leads to comparative delays in re-establishing the application sessions. If those applications are time sensitive applications any delay in re-establishing the application layer sessions is not desirable</a:t>
            </a:r>
            <a:r>
              <a:rPr lang="en-GB" altLang="ko-KR" sz="1200" dirty="0" smtClean="0"/>
              <a:t>.</a:t>
            </a:r>
          </a:p>
          <a:p>
            <a:pPr marL="0" indent="0">
              <a:buNone/>
            </a:pPr>
            <a:endParaRPr lang="en-US" altLang="ko-KR" sz="1600" dirty="0" smtClean="0"/>
          </a:p>
          <a:p>
            <a:pPr marL="0" indent="0">
              <a:lnSpc>
                <a:spcPct val="100000"/>
              </a:lnSpc>
              <a:spcBef>
                <a:spcPts val="0"/>
              </a:spcBef>
              <a:spcAft>
                <a:spcPts val="0"/>
              </a:spcAft>
              <a:buNone/>
            </a:pPr>
            <a:endParaRPr lang="en-IN" altLang="ko-KR" sz="1100" dirty="0"/>
          </a:p>
          <a:p>
            <a:pPr marL="0" indent="0">
              <a:lnSpc>
                <a:spcPct val="100000"/>
              </a:lnSpc>
              <a:spcBef>
                <a:spcPts val="0"/>
              </a:spcBef>
              <a:spcAft>
                <a:spcPts val="0"/>
              </a:spcAft>
              <a:buNone/>
            </a:pPr>
            <a:endParaRPr lang="en-IN" altLang="ko-KR" b="1" dirty="0"/>
          </a:p>
          <a:p>
            <a:pPr marL="0" indent="0">
              <a:lnSpc>
                <a:spcPct val="100000"/>
              </a:lnSpc>
              <a:spcBef>
                <a:spcPts val="0"/>
              </a:spcBef>
              <a:spcAft>
                <a:spcPts val="0"/>
              </a:spcAft>
              <a:buNone/>
            </a:pPr>
            <a:endParaRPr lang="en-IN" altLang="ko-KR" sz="1600" dirty="0"/>
          </a:p>
          <a:p>
            <a:pPr marL="0" indent="0">
              <a:buNone/>
            </a:pPr>
            <a:endParaRPr lang="en-IN" sz="1600" dirty="0"/>
          </a:p>
          <a:p>
            <a:pPr marL="0" indent="0">
              <a:buNone/>
            </a:pPr>
            <a:endParaRPr lang="en-IN" sz="1600" dirty="0" smtClean="0"/>
          </a:p>
          <a:p>
            <a:pPr marL="0" indent="0">
              <a:buNone/>
            </a:pPr>
            <a:endParaRPr lang="en-IN" sz="1600" dirty="0"/>
          </a:p>
          <a:p>
            <a:pPr marL="0" indent="0">
              <a:buNone/>
            </a:pPr>
            <a:endParaRPr lang="en-IN" sz="1600" dirty="0" smtClean="0"/>
          </a:p>
          <a:p>
            <a:pPr marL="0" indent="0">
              <a:buNone/>
            </a:pPr>
            <a:endParaRPr lang="en-IN" sz="1600" dirty="0"/>
          </a:p>
          <a:p>
            <a:pPr marL="0" indent="0">
              <a:buNone/>
            </a:pPr>
            <a:endParaRPr lang="en-IN" sz="1600" dirty="0" smtClean="0"/>
          </a:p>
          <a:p>
            <a:pPr marL="0" indent="0">
              <a:buNone/>
            </a:pPr>
            <a:endParaRPr lang="en-IN" dirty="0"/>
          </a:p>
        </p:txBody>
      </p:sp>
    </p:spTree>
    <p:extLst>
      <p:ext uri="{BB962C8B-B14F-4D97-AF65-F5344CB8AC3E}">
        <p14:creationId xmlns:p14="http://schemas.microsoft.com/office/powerpoint/2010/main" val="12294236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1557938" y="1861457"/>
            <a:ext cx="3550023" cy="2582348"/>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2075" indent="-92075" algn="ctr">
              <a:buFontTx/>
              <a:buChar char="-"/>
            </a:pPr>
            <a:endParaRPr lang="en-IN" sz="1300" b="1" dirty="0" smtClean="0">
              <a:solidFill>
                <a:schemeClr val="tx1"/>
              </a:solidFill>
            </a:endParaRPr>
          </a:p>
        </p:txBody>
      </p:sp>
      <p:pic>
        <p:nvPicPr>
          <p:cNvPr id="1026" name="Picture 2" descr="Samsung Galaxy A8 Star Price in India, Full Specs (29th July 2021) |  91mobiles.co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55038" y="4102082"/>
            <a:ext cx="511925" cy="68344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121230" y="1861456"/>
            <a:ext cx="1496336" cy="807425"/>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300" b="1" dirty="0" smtClean="0">
                <a:solidFill>
                  <a:schemeClr val="tx1"/>
                </a:solidFill>
              </a:rPr>
              <a:t>Application Server</a:t>
            </a:r>
          </a:p>
        </p:txBody>
      </p:sp>
      <p:sp>
        <p:nvSpPr>
          <p:cNvPr id="5" name="Rectangle 4"/>
          <p:cNvSpPr/>
          <p:nvPr/>
        </p:nvSpPr>
        <p:spPr>
          <a:xfrm>
            <a:off x="3987629" y="1861457"/>
            <a:ext cx="1488142" cy="807425"/>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300" b="1" dirty="0" smtClean="0">
                <a:solidFill>
                  <a:schemeClr val="tx1"/>
                </a:solidFill>
              </a:rPr>
              <a:t>Operator</a:t>
            </a:r>
            <a:endParaRPr lang="en-IN" sz="1300" b="1" dirty="0">
              <a:solidFill>
                <a:schemeClr val="tx1"/>
              </a:solidFill>
            </a:endParaRPr>
          </a:p>
        </p:txBody>
      </p:sp>
      <p:sp>
        <p:nvSpPr>
          <p:cNvPr id="7" name="TextBox 6"/>
          <p:cNvSpPr txBox="1"/>
          <p:nvPr/>
        </p:nvSpPr>
        <p:spPr>
          <a:xfrm>
            <a:off x="6478024" y="1524000"/>
            <a:ext cx="4962862" cy="4308872"/>
          </a:xfrm>
          <a:prstGeom prst="rect">
            <a:avLst/>
          </a:prstGeom>
          <a:noFill/>
        </p:spPr>
        <p:txBody>
          <a:bodyPr wrap="square" rtlCol="0">
            <a:spAutoFit/>
          </a:bodyPr>
          <a:lstStyle/>
          <a:p>
            <a:pPr marL="342900" indent="-342900">
              <a:buAutoNum type="arabicPeriod"/>
            </a:pPr>
            <a:r>
              <a:rPr lang="en-IN" sz="1600" dirty="0" smtClean="0"/>
              <a:t>Three Entities are involved for upgrade procedure Device(UE) manufacturer, Operator and Application server.</a:t>
            </a:r>
          </a:p>
          <a:p>
            <a:pPr marL="342900" indent="-342900">
              <a:buAutoNum type="arabicPeriod"/>
            </a:pPr>
            <a:r>
              <a:rPr lang="en-IN" sz="1600" dirty="0" smtClean="0"/>
              <a:t>For open market devices binary updates are pushed by device manufacturer.</a:t>
            </a:r>
          </a:p>
          <a:p>
            <a:pPr marL="342900" indent="-342900">
              <a:buAutoNum type="arabicPeriod"/>
            </a:pPr>
            <a:r>
              <a:rPr lang="en-IN" sz="1600" dirty="0" smtClean="0"/>
              <a:t>For operator owned devices binary is pushed either by operator or device manufacturer. </a:t>
            </a:r>
          </a:p>
          <a:p>
            <a:pPr marL="342900" indent="-342900">
              <a:buAutoNum type="arabicPeriod"/>
            </a:pPr>
            <a:r>
              <a:rPr lang="en-IN" sz="1600" dirty="0" smtClean="0"/>
              <a:t>Once binary is pushed into the device when exactly the upgrade procedure will be performed is up to UE implementation. </a:t>
            </a:r>
          </a:p>
          <a:p>
            <a:pPr marL="342900" indent="-342900">
              <a:buAutoNum type="arabicPeriod"/>
            </a:pPr>
            <a:r>
              <a:rPr lang="en-IN" sz="1600" dirty="0" smtClean="0"/>
              <a:t>Upgrade procedure is executed in the order of the minutes and during this period UE is not available for any services.</a:t>
            </a:r>
          </a:p>
          <a:p>
            <a:pPr marL="342900" indent="-342900">
              <a:buAutoNum type="arabicPeriod"/>
            </a:pPr>
            <a:r>
              <a:rPr lang="en-IN" sz="1600" dirty="0" smtClean="0"/>
              <a:t>Traditionally for smartphones only impacts of services was for the user thus smartphones seek the user input before such upgrade procedures are executed.</a:t>
            </a:r>
          </a:p>
          <a:p>
            <a:pPr marL="342900" indent="-342900">
              <a:buAutoNum type="arabicPeriod"/>
            </a:pPr>
            <a:endParaRPr lang="en-IN" dirty="0"/>
          </a:p>
        </p:txBody>
      </p:sp>
      <p:sp>
        <p:nvSpPr>
          <p:cNvPr id="8" name="TextBox 7"/>
          <p:cNvSpPr txBox="1"/>
          <p:nvPr/>
        </p:nvSpPr>
        <p:spPr>
          <a:xfrm>
            <a:off x="2421622" y="4785528"/>
            <a:ext cx="2416629" cy="369332"/>
          </a:xfrm>
          <a:prstGeom prst="rect">
            <a:avLst/>
          </a:prstGeom>
          <a:noFill/>
        </p:spPr>
        <p:txBody>
          <a:bodyPr wrap="square" rtlCol="0">
            <a:spAutoFit/>
          </a:bodyPr>
          <a:lstStyle/>
          <a:p>
            <a:r>
              <a:rPr lang="en-IN" dirty="0" smtClean="0"/>
              <a:t>Device manufacturer</a:t>
            </a:r>
            <a:endParaRPr lang="en-IN" dirty="0"/>
          </a:p>
        </p:txBody>
      </p:sp>
      <p:sp>
        <p:nvSpPr>
          <p:cNvPr id="11" name="Title 1"/>
          <p:cNvSpPr>
            <a:spLocks noGrp="1"/>
          </p:cNvSpPr>
          <p:nvPr>
            <p:ph type="title"/>
          </p:nvPr>
        </p:nvSpPr>
        <p:spPr/>
        <p:txBody>
          <a:bodyPr/>
          <a:lstStyle/>
          <a:p>
            <a:pPr algn="l"/>
            <a:r>
              <a:rPr lang="en-IN" altLang="ko-KR" u="sng" dirty="0"/>
              <a:t>Problem </a:t>
            </a:r>
            <a:r>
              <a:rPr lang="en-IN" altLang="ko-KR" u="sng" dirty="0" smtClean="0"/>
              <a:t>Statement#2(Background):</a:t>
            </a:r>
            <a:endParaRPr lang="en-IN" altLang="ko-KR" u="sng" dirty="0"/>
          </a:p>
        </p:txBody>
      </p:sp>
    </p:spTree>
    <p:extLst>
      <p:ext uri="{BB962C8B-B14F-4D97-AF65-F5344CB8AC3E}">
        <p14:creationId xmlns:p14="http://schemas.microsoft.com/office/powerpoint/2010/main" val="30352866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96703" y="91304"/>
            <a:ext cx="10463972" cy="596847"/>
          </a:xfrm>
        </p:spPr>
        <p:txBody>
          <a:bodyPr/>
          <a:lstStyle/>
          <a:p>
            <a:pPr algn="l"/>
            <a:r>
              <a:rPr lang="en-IN" altLang="ko-KR" u="sng" dirty="0"/>
              <a:t>Problem </a:t>
            </a:r>
            <a:r>
              <a:rPr lang="en-IN" altLang="ko-KR" u="sng" dirty="0" smtClean="0"/>
              <a:t>Statement#2:</a:t>
            </a:r>
            <a:endParaRPr lang="en-IN" altLang="ko-KR" u="sng" dirty="0"/>
          </a:p>
        </p:txBody>
      </p:sp>
      <p:sp>
        <p:nvSpPr>
          <p:cNvPr id="5" name="Content Placeholder 2"/>
          <p:cNvSpPr>
            <a:spLocks noGrp="1"/>
          </p:cNvSpPr>
          <p:nvPr>
            <p:ph idx="1"/>
          </p:nvPr>
        </p:nvSpPr>
        <p:spPr>
          <a:xfrm>
            <a:off x="-1" y="906142"/>
            <a:ext cx="12083143" cy="5951858"/>
          </a:xfrm>
        </p:spPr>
        <p:txBody>
          <a:bodyPr>
            <a:normAutofit/>
          </a:bodyPr>
          <a:lstStyle/>
          <a:p>
            <a:pPr marL="584191" indent="-228600">
              <a:lnSpc>
                <a:spcPct val="100000"/>
              </a:lnSpc>
              <a:spcBef>
                <a:spcPts val="0"/>
              </a:spcBef>
              <a:spcAft>
                <a:spcPts val="0"/>
              </a:spcAft>
              <a:buFont typeface="+mj-lt"/>
              <a:buAutoNum type="arabicPeriod"/>
            </a:pPr>
            <a:r>
              <a:rPr lang="en-IN" sz="1600" dirty="0" smtClean="0"/>
              <a:t>UE becomes unavailable in the order of minutes whenever upgrades are performed by the UE. Further UEs become unavailable without Application server or core network having knowledge about it.</a:t>
            </a:r>
          </a:p>
          <a:p>
            <a:pPr marL="584191" indent="-228600">
              <a:lnSpc>
                <a:spcPct val="100000"/>
              </a:lnSpc>
              <a:spcBef>
                <a:spcPts val="0"/>
              </a:spcBef>
              <a:spcAft>
                <a:spcPts val="0"/>
              </a:spcAft>
              <a:buFont typeface="+mj-lt"/>
              <a:buAutoNum type="arabicPeriod"/>
            </a:pPr>
            <a:r>
              <a:rPr lang="en-IN" sz="1600" dirty="0" smtClean="0"/>
              <a:t>This can impact the critical operations of application server, if UE is responsible for it during the “unavailability period” of the UE. </a:t>
            </a:r>
          </a:p>
          <a:p>
            <a:pPr marL="584191" indent="-228600">
              <a:lnSpc>
                <a:spcPct val="100000"/>
              </a:lnSpc>
              <a:spcBef>
                <a:spcPts val="0"/>
              </a:spcBef>
              <a:spcAft>
                <a:spcPts val="0"/>
              </a:spcAft>
              <a:buFont typeface="+mj-lt"/>
              <a:buAutoNum type="arabicPeriod"/>
            </a:pPr>
            <a:r>
              <a:rPr lang="en-IN" sz="1600" dirty="0" smtClean="0"/>
              <a:t>Thus there is a need for co-ordination between UE and Network/Application Function. For example if application server is aware that UE will not be available for up to 3 minutes at 12 in the night due to the upgrades it can assign alternate(or backup) UE to perform the respective critical operation and take care that alternate UE does not get into upgrade operation during same period.</a:t>
            </a:r>
          </a:p>
          <a:p>
            <a:pPr marL="355591" indent="0">
              <a:lnSpc>
                <a:spcPct val="100000"/>
              </a:lnSpc>
              <a:spcBef>
                <a:spcPts val="0"/>
              </a:spcBef>
              <a:spcAft>
                <a:spcPts val="0"/>
              </a:spcAft>
              <a:buNone/>
            </a:pPr>
            <a:r>
              <a:rPr lang="en-IN" sz="1600" dirty="0" smtClean="0"/>
              <a:t>NOTE: Upgrade is just an example discussed here, UE becomes unavailable for other events too as discussed in earlier slides.</a:t>
            </a:r>
            <a:r>
              <a:rPr lang="en-IN" sz="1600" u="sng" dirty="0" smtClean="0"/>
              <a:t> </a:t>
            </a:r>
            <a:r>
              <a:rPr lang="en-IN" sz="1600" b="1" u="sng" dirty="0" smtClean="0"/>
              <a:t> </a:t>
            </a:r>
          </a:p>
        </p:txBody>
      </p:sp>
      <p:pic>
        <p:nvPicPr>
          <p:cNvPr id="3" name="Picture 2"/>
          <p:cNvPicPr>
            <a:picLocks noChangeAspect="1"/>
          </p:cNvPicPr>
          <p:nvPr/>
        </p:nvPicPr>
        <p:blipFill>
          <a:blip r:embed="rId2"/>
          <a:stretch>
            <a:fillRect/>
          </a:stretch>
        </p:blipFill>
        <p:spPr>
          <a:xfrm>
            <a:off x="4022586" y="4674998"/>
            <a:ext cx="720762" cy="859771"/>
          </a:xfrm>
          <a:prstGeom prst="rect">
            <a:avLst/>
          </a:prstGeom>
        </p:spPr>
      </p:pic>
      <p:pic>
        <p:nvPicPr>
          <p:cNvPr id="8" name="Picture 7"/>
          <p:cNvPicPr>
            <a:picLocks noChangeAspect="1"/>
          </p:cNvPicPr>
          <p:nvPr/>
        </p:nvPicPr>
        <p:blipFill>
          <a:blip r:embed="rId2"/>
          <a:stretch>
            <a:fillRect/>
          </a:stretch>
        </p:blipFill>
        <p:spPr>
          <a:xfrm>
            <a:off x="5884681" y="4680027"/>
            <a:ext cx="720762" cy="859771"/>
          </a:xfrm>
          <a:prstGeom prst="rect">
            <a:avLst/>
          </a:prstGeom>
        </p:spPr>
      </p:pic>
      <p:sp>
        <p:nvSpPr>
          <p:cNvPr id="15" name="Rectangle 14"/>
          <p:cNvSpPr/>
          <p:nvPr/>
        </p:nvSpPr>
        <p:spPr>
          <a:xfrm>
            <a:off x="4197270" y="3184254"/>
            <a:ext cx="2355925" cy="66697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300" b="1" dirty="0" smtClean="0">
                <a:solidFill>
                  <a:schemeClr val="tx1"/>
                </a:solidFill>
              </a:rPr>
              <a:t>Application Function or Core Network</a:t>
            </a:r>
          </a:p>
        </p:txBody>
      </p:sp>
      <p:cxnSp>
        <p:nvCxnSpPr>
          <p:cNvPr id="18" name="Straight Arrow Connector 17"/>
          <p:cNvCxnSpPr>
            <a:stCxn id="15" idx="2"/>
          </p:cNvCxnSpPr>
          <p:nvPr/>
        </p:nvCxnSpPr>
        <p:spPr>
          <a:xfrm flipH="1">
            <a:off x="5375232" y="3851228"/>
            <a:ext cx="1" cy="8242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77208" y="4505598"/>
            <a:ext cx="2996457" cy="1169551"/>
          </a:xfrm>
          <a:prstGeom prst="rect">
            <a:avLst/>
          </a:prstGeom>
          <a:noFill/>
        </p:spPr>
        <p:txBody>
          <a:bodyPr wrap="square" rtlCol="0">
            <a:spAutoFit/>
          </a:bodyPr>
          <a:lstStyle/>
          <a:p>
            <a:r>
              <a:rPr lang="en-IN" sz="1000" b="1" u="sng" dirty="0" smtClean="0"/>
              <a:t>On UE side:</a:t>
            </a:r>
          </a:p>
          <a:p>
            <a:pPr marL="228600" indent="-228600">
              <a:buAutoNum type="arabicPeriod"/>
            </a:pPr>
            <a:r>
              <a:rPr lang="en-IN" sz="1000" dirty="0" smtClean="0"/>
              <a:t>UEs have received the binary. UE-1 &amp; UE-2 has decided to perform upgrade procedure.</a:t>
            </a:r>
          </a:p>
          <a:p>
            <a:pPr marL="228600" indent="-228600">
              <a:buAutoNum type="arabicPeriod"/>
            </a:pPr>
            <a:r>
              <a:rPr lang="en-IN" sz="1000" dirty="0" smtClean="0"/>
              <a:t>Both UE-1 &amp;&amp; UE-2 decides to perform upgrade operation at 12 in the night. </a:t>
            </a:r>
          </a:p>
          <a:p>
            <a:pPr marL="228600" indent="-228600">
              <a:buAutoNum type="arabicPeriod"/>
            </a:pPr>
            <a:r>
              <a:rPr lang="en-IN" sz="1000" dirty="0" smtClean="0"/>
              <a:t>They starts upgrade procedure at 12 in the night and becomes unavailable to the network.</a:t>
            </a:r>
            <a:endParaRPr lang="en-IN" sz="1000" dirty="0"/>
          </a:p>
        </p:txBody>
      </p:sp>
      <p:sp>
        <p:nvSpPr>
          <p:cNvPr id="21" name="TextBox 20"/>
          <p:cNvSpPr txBox="1"/>
          <p:nvPr/>
        </p:nvSpPr>
        <p:spPr>
          <a:xfrm>
            <a:off x="7640164" y="3184253"/>
            <a:ext cx="4150217" cy="1631216"/>
          </a:xfrm>
          <a:prstGeom prst="rect">
            <a:avLst/>
          </a:prstGeom>
          <a:noFill/>
        </p:spPr>
        <p:txBody>
          <a:bodyPr wrap="square" rtlCol="0">
            <a:spAutoFit/>
          </a:bodyPr>
          <a:lstStyle/>
          <a:p>
            <a:r>
              <a:rPr lang="en-IN" sz="1000" b="1" u="sng" dirty="0" smtClean="0"/>
              <a:t>On Application Function side:</a:t>
            </a:r>
          </a:p>
          <a:p>
            <a:pPr marL="228600" indent="-228600">
              <a:buFont typeface="+mj-lt"/>
              <a:buAutoNum type="arabicPeriod" startAt="4"/>
            </a:pPr>
            <a:r>
              <a:rPr lang="en-IN" sz="1000" dirty="0" smtClean="0"/>
              <a:t>At 12:01 an event occurs due to which the UE-1 is required to gather some data in the UE-1 environment. Thus Application Function is trying to reach the UE-1.  UE-1 is unavailable. </a:t>
            </a:r>
            <a:endParaRPr lang="en-IN" sz="1000" dirty="0"/>
          </a:p>
          <a:p>
            <a:pPr marL="228600" indent="-228600">
              <a:buFont typeface="+mj-lt"/>
              <a:buAutoNum type="arabicPeriod" startAt="4"/>
            </a:pPr>
            <a:r>
              <a:rPr lang="en-IN" sz="1000" dirty="0" smtClean="0"/>
              <a:t>AF tries to reach UE-2, UE-2 is also not available. </a:t>
            </a:r>
          </a:p>
          <a:p>
            <a:pPr marL="228600" indent="-228600">
              <a:buFont typeface="+mj-lt"/>
              <a:buAutoNum type="arabicPeriod" startAt="4"/>
            </a:pPr>
            <a:r>
              <a:rPr lang="en-IN" sz="1000" dirty="0" smtClean="0"/>
              <a:t>AF is wondering why both the UEs are not reachable and are not aware how long they are not available.</a:t>
            </a:r>
          </a:p>
          <a:p>
            <a:endParaRPr lang="en-IN" sz="1000" dirty="0"/>
          </a:p>
          <a:p>
            <a:r>
              <a:rPr lang="en-IN" sz="1000" dirty="0" smtClean="0"/>
              <a:t>This non co-ordination of “unavailability time” can have impacts to the services of application function.</a:t>
            </a:r>
          </a:p>
        </p:txBody>
      </p:sp>
      <p:sp>
        <p:nvSpPr>
          <p:cNvPr id="22" name="Rectangle 21"/>
          <p:cNvSpPr/>
          <p:nvPr/>
        </p:nvSpPr>
        <p:spPr>
          <a:xfrm>
            <a:off x="4110182" y="4725071"/>
            <a:ext cx="2573638" cy="88449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2075" indent="-92075" algn="ctr">
              <a:buFontTx/>
              <a:buChar char="-"/>
            </a:pPr>
            <a:endParaRPr lang="en-IN" sz="1300" b="1" dirty="0" smtClean="0">
              <a:solidFill>
                <a:schemeClr val="tx1"/>
              </a:solidFill>
            </a:endParaRPr>
          </a:p>
        </p:txBody>
      </p:sp>
      <p:sp>
        <p:nvSpPr>
          <p:cNvPr id="23" name="TextBox 22"/>
          <p:cNvSpPr txBox="1"/>
          <p:nvPr/>
        </p:nvSpPr>
        <p:spPr>
          <a:xfrm>
            <a:off x="4110182" y="5752760"/>
            <a:ext cx="720762" cy="369332"/>
          </a:xfrm>
          <a:prstGeom prst="rect">
            <a:avLst/>
          </a:prstGeom>
          <a:noFill/>
        </p:spPr>
        <p:txBody>
          <a:bodyPr wrap="square" rtlCol="0">
            <a:spAutoFit/>
          </a:bodyPr>
          <a:lstStyle/>
          <a:p>
            <a:r>
              <a:rPr lang="en-IN" dirty="0" smtClean="0"/>
              <a:t>UE-1</a:t>
            </a:r>
            <a:endParaRPr lang="en-IN" dirty="0"/>
          </a:p>
        </p:txBody>
      </p:sp>
      <p:sp>
        <p:nvSpPr>
          <p:cNvPr id="24" name="TextBox 23"/>
          <p:cNvSpPr txBox="1"/>
          <p:nvPr/>
        </p:nvSpPr>
        <p:spPr>
          <a:xfrm>
            <a:off x="6019794" y="5765111"/>
            <a:ext cx="720762" cy="369332"/>
          </a:xfrm>
          <a:prstGeom prst="rect">
            <a:avLst/>
          </a:prstGeom>
          <a:noFill/>
        </p:spPr>
        <p:txBody>
          <a:bodyPr wrap="square" rtlCol="0">
            <a:spAutoFit/>
          </a:bodyPr>
          <a:lstStyle/>
          <a:p>
            <a:r>
              <a:rPr lang="en-IN" dirty="0" smtClean="0"/>
              <a:t>UE-2</a:t>
            </a:r>
            <a:endParaRPr lang="en-IN" dirty="0"/>
          </a:p>
        </p:txBody>
      </p:sp>
    </p:spTree>
    <p:extLst>
      <p:ext uri="{BB962C8B-B14F-4D97-AF65-F5344CB8AC3E}">
        <p14:creationId xmlns:p14="http://schemas.microsoft.com/office/powerpoint/2010/main" val="18810019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96703" y="91304"/>
            <a:ext cx="10463972" cy="596847"/>
          </a:xfrm>
        </p:spPr>
        <p:txBody>
          <a:bodyPr/>
          <a:lstStyle/>
          <a:p>
            <a:r>
              <a:rPr lang="en-US" dirty="0"/>
              <a:t>Proposed </a:t>
            </a:r>
            <a:r>
              <a:rPr lang="en-US" dirty="0" smtClean="0"/>
              <a:t>SID Objectives: </a:t>
            </a:r>
            <a:r>
              <a:rPr lang="en-IN" dirty="0" smtClean="0"/>
              <a:t>Seamless </a:t>
            </a:r>
            <a:r>
              <a:rPr lang="en-IN" dirty="0"/>
              <a:t>UE context </a:t>
            </a:r>
            <a:r>
              <a:rPr lang="en-IN" dirty="0" smtClean="0"/>
              <a:t>recovery</a:t>
            </a:r>
            <a:endParaRPr lang="en-IN" dirty="0"/>
          </a:p>
        </p:txBody>
      </p:sp>
      <p:sp>
        <p:nvSpPr>
          <p:cNvPr id="6" name="내용 개체 틀 2"/>
          <p:cNvSpPr txBox="1">
            <a:spLocks/>
          </p:cNvSpPr>
          <p:nvPr/>
        </p:nvSpPr>
        <p:spPr>
          <a:xfrm>
            <a:off x="0" y="4042954"/>
            <a:ext cx="11283620" cy="2484834"/>
          </a:xfrm>
          <a:prstGeom prst="rect">
            <a:avLst/>
          </a:prstGeom>
        </p:spPr>
        <p:txBody>
          <a:bodyPr lIns="77925" tIns="0" rIns="77925" bIns="38963">
            <a:noAutofit/>
          </a:bodyPr>
          <a:lstStyle>
            <a:lvl1pPr marL="355591" marR="0" indent="-355591" algn="l" defTabSz="1038977" rtl="0" eaLnBrk="0" fontAlgn="auto" latinLnBrk="0" hangingPunct="0">
              <a:lnSpc>
                <a:spcPct val="140000"/>
              </a:lnSpc>
              <a:spcBef>
                <a:spcPts val="400"/>
              </a:spcBef>
              <a:spcAft>
                <a:spcPts val="400"/>
              </a:spcAft>
              <a:buClr>
                <a:srgbClr val="002060"/>
              </a:buClr>
              <a:buSzPct val="100000"/>
              <a:buFont typeface="Wingdings" pitchFamily="2" charset="2"/>
              <a:buBlip>
                <a:blip r:embed="rId2"/>
              </a:buBlip>
              <a:tabLst>
                <a:tab pos="411262" algn="l"/>
              </a:tabLst>
              <a:defRPr lang="en-US" altLang="ko-KR" sz="2667" b="0" kern="1200" baseline="0">
                <a:solidFill>
                  <a:srgbClr val="000000">
                    <a:alpha val="99000"/>
                  </a:srgbClr>
                </a:solidFill>
                <a:latin typeface="+mn-lt"/>
                <a:ea typeface="맑은 고딕" pitchFamily="50" charset="-127"/>
                <a:cs typeface="+mn-cs"/>
                <a:sym typeface="Wingdings" pitchFamily="2" charset="2"/>
              </a:defRPr>
            </a:lvl1pPr>
            <a:lvl2pPr marL="505058" indent="-202023" algn="l" defTabSz="1125288" rtl="0" eaLnBrk="1" latinLnBrk="0" hangingPunct="1">
              <a:lnSpc>
                <a:spcPct val="100000"/>
              </a:lnSpc>
              <a:spcBef>
                <a:spcPts val="400"/>
              </a:spcBef>
              <a:spcAft>
                <a:spcPts val="400"/>
              </a:spcAft>
              <a:buFont typeface="맑은 고딕" pitchFamily="50" charset="-127"/>
              <a:buChar char="-"/>
              <a:defRPr sz="2400" b="0" kern="1200" baseline="0">
                <a:solidFill>
                  <a:srgbClr val="000000">
                    <a:alpha val="99000"/>
                  </a:srgbClr>
                </a:solidFill>
                <a:latin typeface="Calibri" panose="020F0502020204030204" pitchFamily="34" charset="0"/>
                <a:ea typeface="맑은 고딕" pitchFamily="50" charset="-127"/>
                <a:cs typeface="+mn-cs"/>
              </a:defRPr>
            </a:lvl2pPr>
            <a:lvl3pPr marL="707081" indent="-202023" algn="l" defTabSz="1125288" rtl="0" eaLnBrk="1" latinLnBrk="0" hangingPunct="1">
              <a:lnSpc>
                <a:spcPct val="100000"/>
              </a:lnSpc>
              <a:spcBef>
                <a:spcPts val="400"/>
              </a:spcBef>
              <a:spcAft>
                <a:spcPts val="400"/>
              </a:spcAft>
              <a:buFont typeface="Arial" pitchFamily="34" charset="0"/>
              <a:buChar char="•"/>
              <a:defRPr sz="2133" kern="1200" baseline="0">
                <a:solidFill>
                  <a:srgbClr val="000000">
                    <a:alpha val="99000"/>
                  </a:srgbClr>
                </a:solidFill>
                <a:latin typeface="Calibri" panose="020F0502020204030204" pitchFamily="34" charset="0"/>
                <a:ea typeface="맑은 고딕" pitchFamily="50" charset="-127"/>
                <a:cs typeface="+mn-cs"/>
              </a:defRPr>
            </a:lvl3pPr>
            <a:lvl4pPr marL="811700" indent="-173162" algn="l" defTabSz="1125288" rtl="0" eaLnBrk="1" latinLnBrk="0" hangingPunct="1">
              <a:lnSpc>
                <a:spcPct val="100000"/>
              </a:lnSpc>
              <a:spcBef>
                <a:spcPts val="400"/>
              </a:spcBef>
              <a:spcAft>
                <a:spcPts val="400"/>
              </a:spcAft>
              <a:buFont typeface="맑은 고딕" pitchFamily="50" charset="-127"/>
              <a:buChar char="-"/>
              <a:defRPr sz="1867" kern="1200" baseline="0">
                <a:solidFill>
                  <a:srgbClr val="000000">
                    <a:alpha val="99000"/>
                  </a:srgbClr>
                </a:solidFill>
                <a:latin typeface="Calibri" panose="020F0502020204030204" pitchFamily="34" charset="0"/>
                <a:ea typeface="맑은 고딕" pitchFamily="50" charset="-127"/>
                <a:cs typeface="+mn-cs"/>
              </a:defRPr>
            </a:lvl4pPr>
            <a:lvl5pPr marL="1020938" indent="-164144" algn="l" defTabSz="1125288" rtl="0" eaLnBrk="1" latinLnBrk="0" hangingPunct="1">
              <a:lnSpc>
                <a:spcPct val="100000"/>
              </a:lnSpc>
              <a:spcBef>
                <a:spcPts val="400"/>
              </a:spcBef>
              <a:spcAft>
                <a:spcPts val="400"/>
              </a:spcAft>
              <a:buFont typeface="Arial" pitchFamily="34" charset="0"/>
              <a:buChar char="»"/>
              <a:defRPr sz="1600" kern="1200" baseline="0">
                <a:solidFill>
                  <a:srgbClr val="000000">
                    <a:alpha val="99000"/>
                  </a:srgbClr>
                </a:solidFill>
                <a:latin typeface="Calibri" panose="020F0502020204030204" pitchFamily="34" charset="0"/>
                <a:ea typeface="맑은 고딕" pitchFamily="50" charset="-127"/>
                <a:cs typeface="+mn-cs"/>
              </a:defRPr>
            </a:lvl5pPr>
            <a:lvl6pPr marL="309454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6pPr>
            <a:lvl7pPr marL="3657183"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7pPr>
            <a:lvl8pPr marL="4219828"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8pPr>
            <a:lvl9pPr marL="4782471" indent="-281322" algn="l" defTabSz="1125288" rtl="0" eaLnBrk="1" latinLnBrk="1" hangingPunct="1">
              <a:spcBef>
                <a:spcPct val="20000"/>
              </a:spcBef>
              <a:buFont typeface="Arial" pitchFamily="34" charset="0"/>
              <a:buChar char="•"/>
              <a:defRPr sz="2400" kern="1200">
                <a:solidFill>
                  <a:schemeClr val="tx1"/>
                </a:solidFill>
                <a:latin typeface="+mn-lt"/>
                <a:ea typeface="+mn-ea"/>
                <a:cs typeface="+mn-cs"/>
              </a:defRPr>
            </a:lvl9pPr>
          </a:lstStyle>
          <a:p>
            <a:pPr marL="0" indent="0">
              <a:lnSpc>
                <a:spcPct val="150000"/>
              </a:lnSpc>
              <a:buFont typeface="Wingdings" pitchFamily="2" charset="2"/>
              <a:buNone/>
            </a:pPr>
            <a:endParaRPr lang="en-IN" sz="1600" dirty="0">
              <a:latin typeface="Calibri" panose="020F0502020204030204" pitchFamily="34" charset="0"/>
              <a:cs typeface="Calibri" panose="020F0502020204030204" pitchFamily="34" charset="0"/>
            </a:endParaRPr>
          </a:p>
        </p:txBody>
      </p:sp>
      <p:sp>
        <p:nvSpPr>
          <p:cNvPr id="8" name="Content Placeholder 2"/>
          <p:cNvSpPr>
            <a:spLocks noGrp="1"/>
          </p:cNvSpPr>
          <p:nvPr>
            <p:ph idx="1"/>
          </p:nvPr>
        </p:nvSpPr>
        <p:spPr>
          <a:xfrm>
            <a:off x="196703" y="1012739"/>
            <a:ext cx="11744926" cy="4462776"/>
          </a:xfrm>
        </p:spPr>
        <p:txBody>
          <a:bodyPr>
            <a:normAutofit/>
          </a:bodyPr>
          <a:lstStyle/>
          <a:p>
            <a:pPr hangingPunct="0"/>
            <a:r>
              <a:rPr lang="en-GB" dirty="0"/>
              <a:t>Following objectives are expected to be </a:t>
            </a:r>
            <a:r>
              <a:rPr lang="en-GB" dirty="0" smtClean="0"/>
              <a:t>studied:</a:t>
            </a:r>
          </a:p>
          <a:p>
            <a:pPr marL="0" indent="0" hangingPunct="0">
              <a:buNone/>
            </a:pPr>
            <a:endParaRPr lang="en-IN" dirty="0"/>
          </a:p>
          <a:p>
            <a:pPr lvl="1" hangingPunct="0">
              <a:buFont typeface="Wingdings" panose="05000000000000000000" pitchFamily="2" charset="2"/>
              <a:buChar char="Ø"/>
            </a:pPr>
            <a:r>
              <a:rPr lang="en-IN" dirty="0" smtClean="0"/>
              <a:t>Objective </a:t>
            </a:r>
            <a:r>
              <a:rPr lang="en-IN" dirty="0"/>
              <a:t>1 (WT#1): Study the mechanisms in which the “unavailability period” is determined for the UE based on co-ordination between UE-5GC and 5GC-AF(s).</a:t>
            </a:r>
          </a:p>
          <a:p>
            <a:pPr lvl="1" hangingPunct="0">
              <a:buFont typeface="Wingdings" panose="05000000000000000000" pitchFamily="2" charset="2"/>
              <a:buChar char="Ø"/>
            </a:pPr>
            <a:r>
              <a:rPr lang="en-IN" dirty="0" smtClean="0"/>
              <a:t>Objective </a:t>
            </a:r>
            <a:r>
              <a:rPr lang="en-IN" dirty="0"/>
              <a:t>2 (WT#2): Study the mechanisms for zero or minimal cross layer impact on the UEs contexts at both UE and network side (</a:t>
            </a:r>
            <a:r>
              <a:rPr lang="en-IN" dirty="0" err="1"/>
              <a:t>e.g</a:t>
            </a:r>
            <a:r>
              <a:rPr lang="en-IN" dirty="0"/>
              <a:t> AMF, SMF), minimizing session management and upper layer service interruptions when UE gets into RM-DEREGISTERED state and re-register again.</a:t>
            </a:r>
            <a:endParaRPr lang="en-IN" sz="1600" dirty="0"/>
          </a:p>
          <a:p>
            <a:pPr marL="0" indent="0">
              <a:buNone/>
            </a:pPr>
            <a:endParaRPr lang="en-IN" sz="1600" dirty="0" smtClean="0"/>
          </a:p>
          <a:p>
            <a:pPr marL="0" indent="0">
              <a:buNone/>
            </a:pPr>
            <a:endParaRPr lang="en-IN" sz="1600" dirty="0"/>
          </a:p>
          <a:p>
            <a:pPr marL="0" indent="0">
              <a:buNone/>
            </a:pPr>
            <a:endParaRPr lang="en-IN" sz="1600" dirty="0" smtClean="0"/>
          </a:p>
          <a:p>
            <a:pPr marL="0" indent="0">
              <a:buNone/>
            </a:pPr>
            <a:endParaRPr lang="en-IN" dirty="0"/>
          </a:p>
        </p:txBody>
      </p:sp>
    </p:spTree>
    <p:extLst>
      <p:ext uri="{BB962C8B-B14F-4D97-AF65-F5344CB8AC3E}">
        <p14:creationId xmlns:p14="http://schemas.microsoft.com/office/powerpoint/2010/main" val="6429320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83823"/>
            <a:ext cx="11514666" cy="493183"/>
          </a:xfrm>
        </p:spPr>
        <p:txBody>
          <a:bodyPr/>
          <a:lstStyle/>
          <a:p>
            <a:r>
              <a:rPr lang="en-IN" dirty="0" smtClean="0"/>
              <a:t>Annexure</a:t>
            </a:r>
            <a:endParaRPr lang="en-IN" dirty="0"/>
          </a:p>
        </p:txBody>
      </p:sp>
    </p:spTree>
    <p:extLst>
      <p:ext uri="{BB962C8B-B14F-4D97-AF65-F5344CB8AC3E}">
        <p14:creationId xmlns:p14="http://schemas.microsoft.com/office/powerpoint/2010/main" val="3030302188"/>
      </p:ext>
    </p:extLst>
  </p:cSld>
  <p:clrMapOvr>
    <a:masterClrMapping/>
  </p:clrMapOvr>
  <p:timing>
    <p:tnLst>
      <p:par>
        <p:cTn id="1" dur="indefinite" restart="never" nodeType="tmRoot"/>
      </p:par>
    </p:tnLst>
  </p:timing>
</p:sld>
</file>

<file path=ppt/theme/theme1.xml><?xml version="1.0" encoding="utf-8"?>
<a:theme xmlns:a="http://schemas.openxmlformats.org/drawingml/2006/main" name="6_간지_마스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맑은 고딕"/>
        <a:cs typeface=""/>
      </a:majorFont>
      <a:minorFont>
        <a:latin typeface="Calibri"/>
        <a:ea typeface="맑은 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lumMod val="40000"/>
            <a:lumOff val="60000"/>
          </a:schemeClr>
        </a:solidFill>
        <a:ln>
          <a:noFill/>
        </a:ln>
      </a:spPr>
      <a:bodyPr rtlCol="0" anchor="ctr"/>
      <a:lstStyle>
        <a:defPPr marL="92075" indent="-92075" algn="ctr">
          <a:buFontTx/>
          <a:buChar char="-"/>
          <a:defRPr sz="1300" b="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12367</TotalTime>
  <Words>1547</Words>
  <Application>Microsoft Office PowerPoint</Application>
  <PresentationFormat>Widescreen</PresentationFormat>
  <Paragraphs>152</Paragraphs>
  <Slides>12</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맑은 고딕</vt:lpstr>
      <vt:lpstr>Arial</vt:lpstr>
      <vt:lpstr>Calibri</vt:lpstr>
      <vt:lpstr>굴림</vt:lpstr>
      <vt:lpstr>Symbol</vt:lpstr>
      <vt:lpstr>Titillium</vt:lpstr>
      <vt:lpstr>Verdana</vt:lpstr>
      <vt:lpstr>Wingdings</vt:lpstr>
      <vt:lpstr>6_간지_마스터</vt:lpstr>
      <vt:lpstr>Motivation for Study on Seamless UE context recovery (Samsung)  </vt:lpstr>
      <vt:lpstr>Problem Statement#1:</vt:lpstr>
      <vt:lpstr>Problem Statement#1(contd):</vt:lpstr>
      <vt:lpstr>Traffic for discussed events due to legacy handling.</vt:lpstr>
      <vt:lpstr>Observations in legacy handling.</vt:lpstr>
      <vt:lpstr>Problem Statement#2(Background):</vt:lpstr>
      <vt:lpstr>Problem Statement#2:</vt:lpstr>
      <vt:lpstr>Proposed SID Objectives: Seamless UE context recovery</vt:lpstr>
      <vt:lpstr>Annexure</vt:lpstr>
      <vt:lpstr>Number of UEs per day face the event.</vt:lpstr>
      <vt:lpstr>Signalling per UE during re-registration.</vt:lpstr>
      <vt:lpstr>Number of message exchanges between NFs: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sreekanth.v</dc:creator>
  <cp:lastModifiedBy>Lalit Kumar/Standards /SRI-Bangalore/Staff Engineer/삼성전자</cp:lastModifiedBy>
  <cp:revision>1657</cp:revision>
  <dcterms:created xsi:type="dcterms:W3CDTF">2018-11-13T10:58:46Z</dcterms:created>
  <dcterms:modified xsi:type="dcterms:W3CDTF">2021-10-11T10:48:12Z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